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2"/>
  </p:notesMasterIdLst>
  <p:sldIdLst>
    <p:sldId id="285" r:id="rId2"/>
    <p:sldId id="287" r:id="rId3"/>
    <p:sldId id="288" r:id="rId4"/>
    <p:sldId id="289" r:id="rId5"/>
    <p:sldId id="290" r:id="rId6"/>
    <p:sldId id="291" r:id="rId7"/>
    <p:sldId id="307" r:id="rId8"/>
    <p:sldId id="293" r:id="rId9"/>
    <p:sldId id="294" r:id="rId10"/>
    <p:sldId id="309" r:id="rId11"/>
    <p:sldId id="297" r:id="rId12"/>
    <p:sldId id="312" r:id="rId13"/>
    <p:sldId id="314" r:id="rId14"/>
    <p:sldId id="300" r:id="rId15"/>
    <p:sldId id="301" r:id="rId16"/>
    <p:sldId id="302" r:id="rId17"/>
    <p:sldId id="303" r:id="rId18"/>
    <p:sldId id="304" r:id="rId19"/>
    <p:sldId id="305" r:id="rId20"/>
    <p:sldId id="260" r:id="rId21"/>
  </p:sldIdLst>
  <p:sldSz cx="9144000" cy="5145088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83">
          <p15:clr>
            <a:srgbClr val="A4A3A4"/>
          </p15:clr>
        </p15:guide>
        <p15:guide id="2" pos="1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31"/>
    <a:srgbClr val="E9F7ED"/>
    <a:srgbClr val="008637"/>
    <a:srgbClr val="BBE1C8"/>
    <a:srgbClr val="DFF1CB"/>
    <a:srgbClr val="0F5D9B"/>
    <a:srgbClr val="0D3E65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69" autoAdjust="0"/>
    <p:restoredTop sz="96362" autoAdjust="0"/>
  </p:normalViewPr>
  <p:slideViewPr>
    <p:cSldViewPr>
      <p:cViewPr varScale="1">
        <p:scale>
          <a:sx n="145" d="100"/>
          <a:sy n="145" d="100"/>
        </p:scale>
        <p:origin x="294" y="120"/>
      </p:cViewPr>
      <p:guideLst>
        <p:guide orient="horz" pos="3083"/>
        <p:guide pos="1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EE303A4-FAD6-4004-ACEA-7EBE286D4BA7}" type="datetimeFigureOut">
              <a:rPr lang="ru-RU"/>
              <a:pPr>
                <a:defRPr/>
              </a:pPr>
              <a:t>10.01.2022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67A904-47C2-4D51-B10A-58E85D61B07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Интересный кейс. Комплексный подход, как за 2 года удалось решить задачи – от формирования  команды </a:t>
            </a:r>
            <a:r>
              <a:rPr lang="en-US" altLang="ru-RU" smtClean="0"/>
              <a:t>IT</a:t>
            </a:r>
            <a:r>
              <a:rPr lang="ru-RU" altLang="ru-RU" smtClean="0"/>
              <a:t>, создания инфраструктуры до  комплексной автоматизации деятельности.</a:t>
            </a: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F17383D-6640-4A87-BCE6-2DC4B74E5A43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Google Shape;205;p38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422275" y="1241425"/>
            <a:ext cx="5953125" cy="3349625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Google Shape;206;p38:notes"/>
          <p:cNvSpPr>
            <a:spLocks noGrp="1"/>
          </p:cNvSpPr>
          <p:nvPr>
            <p:ph type="body" idx="1"/>
          </p:nvPr>
        </p:nvSpPr>
        <p:spPr bwMode="auto">
          <a:xfrm>
            <a:off x="679450" y="4778375"/>
            <a:ext cx="5438775" cy="3910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>
                <a:srgbClr val="000000"/>
              </a:buClr>
              <a:buSzPts val="1200"/>
              <a:buFont typeface="Calibri" panose="020F0502020204030204" pitchFamily="34" charset="0"/>
              <a:buNone/>
            </a:pPr>
            <a:endParaRPr lang="ru-RU" altLang="ru-RU" dirty="0" smtClean="0">
              <a:solidFill>
                <a:srgbClr val="338DCD"/>
              </a:solidFill>
            </a:endParaRPr>
          </a:p>
          <a:p>
            <a:pPr>
              <a:spcBef>
                <a:spcPct val="0"/>
              </a:spcBef>
              <a:buClr>
                <a:srgbClr val="000000"/>
              </a:buClr>
              <a:buSzPts val="1200"/>
              <a:buFont typeface="Calibri" panose="020F0502020204030204" pitchFamily="34" charset="0"/>
              <a:buNone/>
            </a:pPr>
            <a:r>
              <a:rPr lang="ru-RU" altLang="ru-RU" dirty="0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Финансово-хозяйственная деятельность университета основана на сочетании различных источников финансирования (бюджет Ленинградской области, федеральный бюджет, различные гранты, собственные средства). В 1С:ЗКГУ реализован ряд особенностей учета, характерных для высшего учебного заведения: комбинированные и дробные ставки сотрудников, разделение учета по источникам финансирования. Для учета распределение по статьям финансирование добавлены собственные регистры, внесены изменения в типовые документы (Прием на работу списком, Кадровый перевод списком, Увольнение списком, Начисление зарплаты и взносов)</a:t>
            </a:r>
            <a:endParaRPr lang="ru-RU" altLang="ru-RU" dirty="0" smtClean="0"/>
          </a:p>
          <a:p>
            <a:pPr>
              <a:spcBef>
                <a:spcPct val="0"/>
              </a:spcBef>
              <a:buSzPts val="1400"/>
            </a:pPr>
            <a:endParaRPr lang="ru-RU" altLang="ru-RU" dirty="0" smtClean="0"/>
          </a:p>
          <a:p>
            <a:pPr>
              <a:spcBef>
                <a:spcPts val="250"/>
              </a:spcBef>
            </a:pPr>
            <a:r>
              <a:rPr lang="ru-RU" altLang="ru-RU" dirty="0" smtClean="0">
                <a:solidFill>
                  <a:srgbClr val="0070C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Для интеграции табеля с документооборотом:</a:t>
            </a:r>
            <a:endParaRPr lang="ru-RU" altLang="ru-RU" dirty="0" smtClean="0"/>
          </a:p>
          <a:p>
            <a:pPr>
              <a:spcBef>
                <a:spcPts val="250"/>
              </a:spcBef>
              <a:buClr>
                <a:srgbClr val="000000"/>
              </a:buClr>
              <a:buSzPts val="2400"/>
              <a:buFontTx/>
              <a:buChar char="•"/>
            </a:pPr>
            <a:r>
              <a:rPr lang="ru-RU" altLang="ru-RU" dirty="0" smtClean="0">
                <a:solidFill>
                  <a:srgbClr val="0070C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отсутствие движение по табелю за первую половину месяца</a:t>
            </a:r>
            <a:endParaRPr lang="ru-RU" altLang="ru-RU" dirty="0" smtClean="0"/>
          </a:p>
          <a:p>
            <a:pPr>
              <a:spcBef>
                <a:spcPts val="250"/>
              </a:spcBef>
              <a:buClr>
                <a:srgbClr val="000000"/>
              </a:buClr>
              <a:buSzPts val="2400"/>
              <a:buFontTx/>
              <a:buChar char="•"/>
            </a:pPr>
            <a:r>
              <a:rPr lang="ru-RU" altLang="ru-RU" dirty="0" smtClean="0">
                <a:solidFill>
                  <a:srgbClr val="0070C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помощник формирования «Графиков работ сотрудников» для неполных ставок</a:t>
            </a:r>
            <a:endParaRPr lang="ru-RU" altLang="ru-RU" dirty="0" smtClean="0"/>
          </a:p>
          <a:p>
            <a:pPr algn="just">
              <a:spcBef>
                <a:spcPts val="250"/>
              </a:spcBef>
            </a:pPr>
            <a:r>
              <a:rPr lang="ru-RU" altLang="ru-RU" dirty="0" smtClean="0">
                <a:solidFill>
                  <a:srgbClr val="0070C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Для интеграции приказов с документооборотом:</a:t>
            </a:r>
            <a:endParaRPr lang="ru-RU" altLang="ru-RU" dirty="0" smtClean="0"/>
          </a:p>
          <a:p>
            <a:pPr>
              <a:spcBef>
                <a:spcPts val="250"/>
              </a:spcBef>
              <a:buClr>
                <a:srgbClr val="000000"/>
              </a:buClr>
              <a:buSzPts val="2400"/>
              <a:buFontTx/>
              <a:buChar char="•"/>
            </a:pPr>
            <a:r>
              <a:rPr lang="ru-RU" altLang="ru-RU" dirty="0" smtClean="0">
                <a:solidFill>
                  <a:srgbClr val="0070C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Дополнительные реквизиты: канцлерский номер и дата для получения из документооборота</a:t>
            </a:r>
            <a:endParaRPr lang="ru-RU" altLang="ru-RU" dirty="0" smtClean="0"/>
          </a:p>
          <a:p>
            <a:pPr>
              <a:spcBef>
                <a:spcPts val="250"/>
              </a:spcBef>
              <a:buClr>
                <a:srgbClr val="000000"/>
              </a:buClr>
              <a:buSzPts val="2000"/>
              <a:buFontTx/>
              <a:buChar char="•"/>
            </a:pPr>
            <a:r>
              <a:rPr lang="ru-RU" altLang="ru-RU" sz="11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Печатные формы приказов в соответствии с макетами принятыми в ВУЗе </a:t>
            </a:r>
            <a:endParaRPr lang="ru-RU" altLang="ru-RU" dirty="0" smtClean="0"/>
          </a:p>
          <a:p>
            <a:pPr>
              <a:spcBef>
                <a:spcPct val="0"/>
              </a:spcBef>
              <a:buSzPts val="1400"/>
            </a:pPr>
            <a:endParaRPr lang="ru-RU" altLang="ru-RU" dirty="0" smtClean="0"/>
          </a:p>
        </p:txBody>
      </p:sp>
      <p:sp>
        <p:nvSpPr>
          <p:cNvPr id="33796" name="Google Shape;207;p38:notes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31338"/>
            <a:ext cx="2946400" cy="498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400"/>
            </a:pPr>
            <a:fld id="{398C345A-1B4A-4C05-B573-0B4C16B5BF06}" type="slidenum">
              <a:rPr lang="ru-RU" altLang="ru-RU"/>
              <a:pPr>
                <a:buSzPts val="1400"/>
              </a:pPr>
              <a:t>10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Google Shape;239;p39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422275" y="1241425"/>
            <a:ext cx="5953125" cy="3349625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Google Shape;240;p39:notes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78375"/>
            <a:ext cx="5438775" cy="3910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marL="285750" indent="-196850" algn="just">
              <a:spcBef>
                <a:spcPct val="0"/>
              </a:spcBef>
              <a:buSzPts val="1400"/>
            </a:pPr>
            <a:endParaRPr lang="ru-RU" altLang="ru-RU" smtClean="0">
              <a:solidFill>
                <a:srgbClr val="0070C0"/>
              </a:solidFill>
            </a:endParaRPr>
          </a:p>
          <a:p>
            <a:pPr marL="285750" indent="-196850"/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В рамках проекта автоматизации решены запланированные задачи:</a:t>
            </a:r>
          </a:p>
          <a:p>
            <a:pPr marL="285750" indent="-196850"/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Перенос остатков по бухгалтерским счетам Университета и пяти филиалов из использовавшейся ранее программы в систему на базе "1С:Предприятие 8";</a:t>
            </a:r>
          </a:p>
          <a:p>
            <a:pPr marL="285750" indent="-196850"/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Формирование остатков по налоговому учету;</a:t>
            </a:r>
          </a:p>
          <a:p>
            <a:pPr marL="285750" indent="-196850"/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Разработка процессов и методики ведения бухгалтерского, налогового учета в системе "1С:Бухгалтерия государственного учреждения 8";</a:t>
            </a:r>
          </a:p>
          <a:p>
            <a:pPr marL="285750" indent="-196850"/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Обучение сотрудников Университета;</a:t>
            </a:r>
          </a:p>
          <a:p>
            <a:pPr marL="285750" indent="-196850"/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Проведение опытно-промышленная эксплуатация системы, которая завершилась успешной сдачей квартальной отчетности.</a:t>
            </a:r>
          </a:p>
          <a:p>
            <a:pPr marL="285750" indent="-196850"/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Система "1С:БГУ 8" доработана по следующим направлениям:</a:t>
            </a:r>
            <a:endParaRPr lang="ru-RU" altLang="ru-RU" smtClean="0">
              <a:solidFill>
                <a:srgbClr val="0070C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285750" indent="-196850" algn="just">
              <a:buClr>
                <a:srgbClr val="0070C0"/>
              </a:buClr>
              <a:buSzPts val="2400"/>
              <a:buFontTx/>
              <a:buChar char="•"/>
            </a:pPr>
            <a:r>
              <a:rPr lang="ru-RU" altLang="ru-RU" smtClean="0">
                <a:solidFill>
                  <a:srgbClr val="0070C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Интеграция с «1С:Университет» (загрузка сведений по движению обучающихся: приказы, личные данные, договора; выгрузка информации по оплате и возвратам);</a:t>
            </a:r>
            <a:endParaRPr lang="ru-RU" altLang="ru-RU" smtClean="0"/>
          </a:p>
          <a:p>
            <a:pPr marL="285750" indent="-196850" algn="just">
              <a:buClr>
                <a:srgbClr val="0070C0"/>
              </a:buClr>
              <a:buSzPts val="2400"/>
              <a:buFontTx/>
              <a:buChar char="•"/>
            </a:pPr>
            <a:r>
              <a:rPr lang="ru-RU" altLang="ru-RU" smtClean="0">
                <a:solidFill>
                  <a:srgbClr val="0070C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; распределение доходов и расходов по мероприятиям</a:t>
            </a:r>
          </a:p>
          <a:p>
            <a:pPr marL="285750" indent="-196850" algn="just">
              <a:buClr>
                <a:srgbClr val="0070C0"/>
              </a:buClr>
              <a:buSzPts val="2400"/>
            </a:pPr>
            <a:r>
              <a:rPr lang="ru-RU" altLang="ru-RU" b="1" smtClean="0">
                <a:solidFill>
                  <a:srgbClr val="0070C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Т.е. мероприятие – филиал, факультет, конференция. По умолчанию работают на самофинансировании, формируют свой ФОТ, премиальный фонд, поддержание МТБ. И т.д.</a:t>
            </a:r>
          </a:p>
          <a:p>
            <a:pPr marL="285750" indent="-196850" algn="just">
              <a:buClr>
                <a:srgbClr val="0070C0"/>
              </a:buClr>
              <a:buSzPts val="2400"/>
              <a:buFontTx/>
              <a:buChar char="•"/>
            </a:pPr>
            <a:endParaRPr lang="ru-RU" altLang="ru-RU" smtClean="0">
              <a:solidFill>
                <a:srgbClr val="0070C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285750" indent="-196850" algn="just">
              <a:buClr>
                <a:srgbClr val="0070C0"/>
              </a:buClr>
              <a:buSzPts val="2400"/>
              <a:buFontTx/>
              <a:buChar char="•"/>
            </a:pPr>
            <a:endParaRPr lang="ru-RU" altLang="ru-RU" smtClean="0">
              <a:solidFill>
                <a:srgbClr val="0070C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285750" indent="-196850" algn="just">
              <a:buClr>
                <a:srgbClr val="0070C0"/>
              </a:buClr>
              <a:buSzPts val="2400"/>
              <a:buFontTx/>
              <a:buChar char="•"/>
            </a:pPr>
            <a:endParaRPr lang="ru-RU" altLang="ru-RU" smtClean="0">
              <a:solidFill>
                <a:srgbClr val="0070C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285750" indent="-196850" algn="just">
              <a:buClr>
                <a:srgbClr val="0070C0"/>
              </a:buClr>
              <a:buSzPts val="2400"/>
              <a:buFontTx/>
              <a:buChar char="•"/>
            </a:pPr>
            <a:r>
              <a:rPr lang="ru-RU" altLang="ru-RU" smtClean="0">
                <a:solidFill>
                  <a:srgbClr val="0070C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распределение долей прибыли по филиалам;</a:t>
            </a:r>
            <a:endParaRPr lang="ru-RU" altLang="ru-RU" smtClean="0"/>
          </a:p>
          <a:p>
            <a:pPr marL="285750" indent="-196850" algn="just">
              <a:buClr>
                <a:srgbClr val="0070C0"/>
              </a:buClr>
              <a:buSzPts val="2400"/>
              <a:buFontTx/>
              <a:buChar char="•"/>
            </a:pPr>
            <a:r>
              <a:rPr lang="ru-RU" altLang="ru-RU" smtClean="0">
                <a:solidFill>
                  <a:srgbClr val="0070C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интеграция с кадровой учетной системой в части обмена информацией о сотрудниках и документах по отражению зарплаты в бухгалтерском учете</a:t>
            </a:r>
            <a:endParaRPr lang="ru-RU" altLang="ru-RU" smtClean="0"/>
          </a:p>
          <a:p>
            <a:pPr marL="285750" indent="-196850" algn="just">
              <a:spcBef>
                <a:spcPct val="0"/>
              </a:spcBef>
              <a:buSzPts val="1400"/>
            </a:pPr>
            <a:endParaRPr lang="ru-RU" altLang="ru-RU" smtClean="0">
              <a:solidFill>
                <a:srgbClr val="0070C0"/>
              </a:solidFill>
            </a:endParaRPr>
          </a:p>
          <a:p>
            <a:pPr marL="285750" indent="-196850">
              <a:spcBef>
                <a:spcPct val="0"/>
              </a:spcBef>
              <a:buSzPts val="1400"/>
            </a:pPr>
            <a:endParaRPr lang="ru-RU" altLang="ru-RU" b="1" smtClean="0">
              <a:solidFill>
                <a:srgbClr val="0070C0"/>
              </a:solidFill>
            </a:endParaRPr>
          </a:p>
          <a:p>
            <a:pPr marL="285750" indent="-196850">
              <a:spcBef>
                <a:spcPct val="0"/>
              </a:spcBef>
              <a:buSzPts val="1400"/>
            </a:pPr>
            <a:endParaRPr lang="ru-RU" altLang="ru-RU" smtClean="0">
              <a:solidFill>
                <a:srgbClr val="00000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285750" indent="-196850">
              <a:spcBef>
                <a:spcPct val="0"/>
              </a:spcBef>
              <a:buSzPts val="1400"/>
            </a:pPr>
            <a:endParaRPr lang="ru-RU" altLang="ru-RU" smtClean="0"/>
          </a:p>
        </p:txBody>
      </p:sp>
      <p:sp>
        <p:nvSpPr>
          <p:cNvPr id="37892" name="Google Shape;241;p39:notes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31338"/>
            <a:ext cx="2946400" cy="498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400"/>
            </a:pPr>
            <a:fld id="{D75541F3-F5DA-46A3-8D37-4622ABAD8C3B}" type="slidenum">
              <a:rPr lang="ru-RU" altLang="ru-RU"/>
              <a:pPr>
                <a:buSzPts val="1400"/>
              </a:pPr>
              <a:t>11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Google Shape;239;p39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422275" y="1241425"/>
            <a:ext cx="5953125" cy="3349625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Google Shape;240;p39:notes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78375"/>
            <a:ext cx="5438775" cy="3910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marL="457200" indent="-228600">
              <a:spcBef>
                <a:spcPct val="0"/>
              </a:spcBef>
              <a:buSzPts val="1400"/>
            </a:pPr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Для портала университета внедрено решение на базе системы 1С-Битрикс: Внутренний портал учебного заведения, для которого настроены обмены с 1С:Университет. Выбор решения на базе системы 1С-Битрикс обусловлен рядом его преимуществ:</a:t>
            </a:r>
            <a:endParaRPr lang="ru-RU" altLang="ru-RU" sz="1100" smtClean="0">
              <a:solidFill>
                <a:srgbClr val="00000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457200" indent="-228600">
              <a:spcBef>
                <a:spcPct val="0"/>
              </a:spcBef>
              <a:buSzPts val="1400"/>
            </a:pPr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Производительность. Наличие модуля Веб-кластер - это комбинация технологических решений, которые позволяют распределить один сайт на несколько серверов, решая тем самым несколько задач: обеспечение доступности сайта; его масштабирование при возрастающей нагрузке; балансирование нагрузки, трафика, данных между несколькими серверами.</a:t>
            </a:r>
            <a:endParaRPr lang="ru-RU" altLang="ru-RU" sz="1100" smtClean="0">
              <a:solidFill>
                <a:srgbClr val="00000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457200" indent="-228600">
              <a:spcBef>
                <a:spcPct val="0"/>
              </a:spcBef>
              <a:buSzPts val="1400"/>
            </a:pPr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Готовая структура. Продукты «1С-Битрикс» разработаны на языке программирования PHP и могут эффективно работать на любой UNIX или Windows-платформе.</a:t>
            </a:r>
            <a:endParaRPr lang="ru-RU" altLang="ru-RU" sz="1100" smtClean="0">
              <a:solidFill>
                <a:srgbClr val="00000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457200" indent="-228600">
              <a:spcBef>
                <a:spcPct val="0"/>
              </a:spcBef>
              <a:buSzPts val="1400"/>
            </a:pPr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Социальные группы для организации общения. Интеграция с социальными сетями</a:t>
            </a:r>
            <a:endParaRPr lang="ru-RU" altLang="ru-RU" sz="1100" smtClean="0">
              <a:solidFill>
                <a:srgbClr val="00000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457200" indent="-228600">
              <a:spcBef>
                <a:spcPct val="0"/>
              </a:spcBef>
              <a:buSzPts val="1400"/>
            </a:pPr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Многоязычность интерфейса. Наличие модуля Локализация (Модуль перевода языковых сообщений).</a:t>
            </a:r>
            <a:endParaRPr lang="ru-RU" altLang="ru-RU" sz="1100" smtClean="0">
              <a:solidFill>
                <a:srgbClr val="00000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457200" indent="-228600">
              <a:spcBef>
                <a:spcPct val="0"/>
              </a:spcBef>
              <a:buSzPts val="1400"/>
            </a:pPr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Подключение платежных систем.</a:t>
            </a:r>
          </a:p>
          <a:p>
            <a:pPr marL="457200" indent="-228600">
              <a:spcBef>
                <a:spcPct val="0"/>
              </a:spcBef>
              <a:buSzPts val="1400"/>
            </a:pPr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Вспоминая ПК 2021 года 11.08 – Битрикс выдержал на грузку и отработал штатно.</a:t>
            </a:r>
          </a:p>
          <a:p>
            <a:pPr marL="457200" indent="-228600">
              <a:spcBef>
                <a:spcPct val="0"/>
              </a:spcBef>
              <a:buSzPts val="1400"/>
            </a:pPr>
            <a:endParaRPr lang="ru-RU" altLang="ru-RU" sz="1100" smtClean="0">
              <a:solidFill>
                <a:srgbClr val="00000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9940" name="Google Shape;241;p39:notes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31338"/>
            <a:ext cx="2946400" cy="498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400"/>
            </a:pPr>
            <a:fld id="{969BCA80-07D8-44E4-9503-DC052025DE6F}" type="slidenum">
              <a:rPr lang="ru-RU" altLang="ru-RU"/>
              <a:pPr>
                <a:buSzPts val="1400"/>
              </a:pPr>
              <a:t>12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Google Shape;295;p43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422275" y="1241425"/>
            <a:ext cx="5953125" cy="3349625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Google Shape;296;p43:notes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78375"/>
            <a:ext cx="5438775" cy="3910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>
                <a:srgbClr val="000000"/>
              </a:buClr>
              <a:buSzPts val="1200"/>
              <a:buFont typeface="Calibri" panose="020F0502020204030204" pitchFamily="34" charset="0"/>
              <a:buNone/>
            </a:pPr>
            <a:endParaRPr lang="ru-RU" altLang="ru-RU" dirty="0" smtClean="0">
              <a:solidFill>
                <a:srgbClr val="338DCD"/>
              </a:solidFill>
            </a:endParaRPr>
          </a:p>
          <a:p>
            <a:pPr>
              <a:spcBef>
                <a:spcPct val="0"/>
              </a:spcBef>
              <a:buClr>
                <a:srgbClr val="000000"/>
              </a:buClr>
              <a:buSzPts val="1400"/>
            </a:pPr>
            <a:r>
              <a:rPr lang="ru-RU" altLang="ru-RU" dirty="0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1.Функционал </a:t>
            </a:r>
            <a:r>
              <a:rPr lang="ru-RU" altLang="ru-RU" dirty="0" err="1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лк</a:t>
            </a:r>
            <a:r>
              <a:rPr lang="ru-RU" altLang="ru-RU" dirty="0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-абитуриента был адаптирован и позволяет абитуриентам полностью управлять поступлением через портал: подача всех типов заявлений по нескольким приемным компаниям в соответствии с порядком приема (заявление на поступление, согласие на зачисление, отзыв заявления, отзыв согласия на зачисление), согласование заявления скидки на обучение, получение договора и дополнительного соглашения на оказание образовательных услуг, направления в комиссию скан-копий и иных подтверждающих документов. Также в личном кабинете и на сайте вуза реализована выгрузка информации о приеме, которая позволяет абитуриентам оценивать шансы на поступления в режиме реального времени.</a:t>
            </a:r>
          </a:p>
          <a:p>
            <a:pPr>
              <a:spcBef>
                <a:spcPct val="0"/>
              </a:spcBef>
              <a:buClr>
                <a:srgbClr val="000000"/>
              </a:buClr>
              <a:buSzPts val="1400"/>
            </a:pPr>
            <a:r>
              <a:rPr lang="ru-RU" altLang="ru-RU" dirty="0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2.В процессе внедрения </a:t>
            </a:r>
            <a:r>
              <a:rPr lang="ru-RU" altLang="ru-RU" dirty="0" err="1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лк</a:t>
            </a:r>
            <a:r>
              <a:rPr lang="ru-RU" altLang="ru-RU" dirty="0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-студента был осуществлен импорт данных портфолио по актуальному контингенту обучающихся из системы, используемой на тот момент в ВУЗе. Портал Университета (ЛК студента и ЛК Сотрудника) позволяет:</a:t>
            </a:r>
            <a:endParaRPr lang="ru-RU" altLang="ru-RU" sz="1100" dirty="0" smtClean="0">
              <a:solidFill>
                <a:srgbClr val="00000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spcBef>
                <a:spcPct val="0"/>
              </a:spcBef>
              <a:buSzPts val="1400"/>
            </a:pPr>
            <a:r>
              <a:rPr lang="ru-RU" altLang="ru-RU" dirty="0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обеспечить взаимодействие между участниками образовательного процесса, в том числе синхронного и асинхронного;</a:t>
            </a:r>
            <a:endParaRPr lang="ru-RU" altLang="ru-RU" sz="1100" dirty="0" smtClean="0">
              <a:solidFill>
                <a:srgbClr val="00000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spcBef>
                <a:spcPct val="0"/>
              </a:spcBef>
              <a:buSzPts val="1400"/>
            </a:pPr>
            <a:r>
              <a:rPr lang="ru-RU" altLang="ru-RU" dirty="0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формировать электронное портфолио обучающегося, в том числе сохранение работ обучающегося, оценок и рецензий на эти работы любых участников образовательного процесса;</a:t>
            </a:r>
            <a:endParaRPr lang="ru-RU" altLang="ru-RU" sz="1100" dirty="0" smtClean="0">
              <a:solidFill>
                <a:srgbClr val="00000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914400" lvl="1" indent="-228600">
              <a:spcBef>
                <a:spcPct val="0"/>
              </a:spcBef>
              <a:buSzPts val="1400"/>
            </a:pPr>
            <a:r>
              <a:rPr lang="ru-RU" altLang="ru-RU" dirty="0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формировать электронное Портфолио (должность, место работы, информация о профессиональной деятельности, сведения об основных публикациях, научных конференциях, проектах, внеаудиторной деятельности);</a:t>
            </a:r>
            <a:endParaRPr lang="ru-RU" altLang="ru-RU" sz="1100" dirty="0" smtClean="0">
              <a:solidFill>
                <a:srgbClr val="00000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spcBef>
                <a:spcPct val="0"/>
              </a:spcBef>
              <a:buSzPts val="1400"/>
            </a:pPr>
            <a:r>
              <a:rPr lang="ru-RU" altLang="ru-RU" dirty="0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фиксировать ход образовательного процесса, результатов промежуточной аттестации и результатов освоения основной образовательной программы;</a:t>
            </a:r>
            <a:endParaRPr lang="ru-RU" altLang="ru-RU" sz="1100" dirty="0" smtClean="0">
              <a:solidFill>
                <a:srgbClr val="00000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spcBef>
                <a:spcPct val="0"/>
              </a:spcBef>
              <a:buSzPts val="1400"/>
            </a:pPr>
            <a:r>
              <a:rPr lang="ru-RU" altLang="ru-RU" dirty="0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получить доступ к учебным планам, рабочим программам дисциплин;</a:t>
            </a:r>
            <a:endParaRPr lang="ru-RU" altLang="ru-RU" sz="1100" dirty="0" smtClean="0">
              <a:solidFill>
                <a:srgbClr val="00000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spcBef>
                <a:spcPct val="0"/>
              </a:spcBef>
              <a:buSzPts val="1400"/>
            </a:pPr>
            <a:r>
              <a:rPr lang="ru-RU" altLang="ru-RU" dirty="0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получить доступ к электронным образовательным ресурсам и электронным библиотечным системам;</a:t>
            </a:r>
            <a:endParaRPr lang="ru-RU" altLang="ru-RU" sz="1100" dirty="0" smtClean="0">
              <a:solidFill>
                <a:srgbClr val="00000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spcBef>
                <a:spcPct val="0"/>
              </a:spcBef>
              <a:buSzPts val="1400"/>
            </a:pPr>
            <a:r>
              <a:rPr lang="ru-RU" altLang="ru-RU" dirty="0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получить документы для оплаты за обучение.</a:t>
            </a:r>
            <a:endParaRPr lang="ru-RU" altLang="ru-RU" sz="1100" dirty="0" smtClean="0">
              <a:solidFill>
                <a:srgbClr val="00000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spcBef>
                <a:spcPct val="0"/>
              </a:spcBef>
              <a:buSzPts val="1400"/>
            </a:pPr>
            <a:r>
              <a:rPr lang="ru-RU" altLang="ru-RU" dirty="0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получать информацию о нагрузке преподавателя;</a:t>
            </a:r>
            <a:endParaRPr lang="ru-RU" altLang="ru-RU" sz="1100" dirty="0" smtClean="0">
              <a:solidFill>
                <a:srgbClr val="00000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buSzPts val="1400"/>
            </a:pPr>
            <a:endParaRPr lang="ru-RU" altLang="ru-RU" dirty="0" smtClean="0">
              <a:solidFill>
                <a:srgbClr val="00000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spcBef>
                <a:spcPct val="0"/>
              </a:spcBef>
              <a:buSzPts val="1400"/>
            </a:pPr>
            <a:endParaRPr lang="ru-RU" altLang="ru-RU" dirty="0" smtClean="0"/>
          </a:p>
        </p:txBody>
      </p:sp>
      <p:sp>
        <p:nvSpPr>
          <p:cNvPr id="41988" name="Google Shape;297;p43:notes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31338"/>
            <a:ext cx="2946400" cy="498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400"/>
            </a:pPr>
            <a:fld id="{96565F6C-9297-4BF7-A499-EA2EEF0A91F3}" type="slidenum">
              <a:rPr lang="ru-RU" altLang="ru-RU"/>
              <a:pPr>
                <a:buSzPts val="1400"/>
              </a:pPr>
              <a:t>13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Google Shape;315;p14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422275" y="1241425"/>
            <a:ext cx="5953125" cy="3349625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Google Shape;316;p14:notes"/>
          <p:cNvSpPr>
            <a:spLocks noGrp="1"/>
          </p:cNvSpPr>
          <p:nvPr>
            <p:ph type="body" idx="1"/>
          </p:nvPr>
        </p:nvSpPr>
        <p:spPr bwMode="auto">
          <a:xfrm>
            <a:off x="679450" y="4778375"/>
            <a:ext cx="5438775" cy="3910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>
                <a:srgbClr val="338DCD"/>
              </a:buClr>
              <a:buSzPts val="1200"/>
              <a:buFont typeface="Calibri" panose="020F0502020204030204" pitchFamily="34" charset="0"/>
              <a:buNone/>
            </a:pPr>
            <a:r>
              <a:rPr lang="ru-RU" altLang="ru-RU" smtClean="0"/>
              <a:t>В 1с: ДГУ реализованы следующие виды документов: (слайд)</a:t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>Документы формируются во внешних системах (бгу/зкгу/универ), а затем, при помощи бесшовной интеграции, отправляются  на согласование и подписание в 1С:документооборот. Для грамотной настройки бизнес-процессов были добавлены свойства и реквизиты, необходимые для маршрутизации.</a:t>
            </a:r>
          </a:p>
          <a:p>
            <a:pPr>
              <a:spcBef>
                <a:spcPct val="0"/>
              </a:spcBef>
              <a:buClr>
                <a:srgbClr val="000000"/>
              </a:buClr>
              <a:buSzPts val="1400"/>
            </a:pPr>
            <a:r>
              <a:rPr lang="ru-RU" altLang="ru-RU" smtClean="0"/>
              <a:t>Так же настроены особые регламентные задания, которые отвечают за перенос и изменение печатных форм из интегрированных систем в 1с:ДГУ.</a:t>
            </a:r>
          </a:p>
          <a:p>
            <a:pPr>
              <a:spcBef>
                <a:spcPct val="0"/>
              </a:spcBef>
              <a:buClr>
                <a:srgbClr val="000000"/>
              </a:buClr>
              <a:buSzPts val="1400"/>
            </a:pPr>
            <a:r>
              <a:rPr lang="ru-RU" altLang="ru-RU" smtClean="0"/>
              <a:t>Для документов настроено подписание УКЭП (табели, приказы внешний ЭДО)</a:t>
            </a:r>
          </a:p>
          <a:p>
            <a:pPr>
              <a:spcBef>
                <a:spcPct val="0"/>
              </a:spcBef>
              <a:buClr>
                <a:srgbClr val="000000"/>
              </a:buClr>
              <a:buSzPts val="1400"/>
            </a:pPr>
            <a:endParaRPr lang="ru-RU" altLang="ru-RU" smtClean="0"/>
          </a:p>
          <a:p>
            <a:pPr>
              <a:spcBef>
                <a:spcPct val="0"/>
              </a:spcBef>
              <a:buClr>
                <a:srgbClr val="000000"/>
              </a:buClr>
              <a:buSzPts val="1400"/>
            </a:pPr>
            <a:r>
              <a:rPr lang="ru-RU" altLang="ru-RU" smtClean="0"/>
              <a:t>Внедрение  позволило снизить расходы на делопроизводство, повысить скорость подписания и согласования документов, сформировать строгие и прозрачные бизнес-процессы для документов. Для их подписания используется УКЭП, в том числе с использованием облачных ЭЦП. Все это обеспечило возможность удаленной работы с документами, что актуально в условиях неблагоприятной эпидемиологической ситуации.</a:t>
            </a:r>
            <a:endParaRPr lang="en-US" altLang="ru-RU" smtClean="0"/>
          </a:p>
          <a:p>
            <a:pPr>
              <a:spcBef>
                <a:spcPct val="0"/>
              </a:spcBef>
              <a:buClr>
                <a:srgbClr val="000000"/>
              </a:buClr>
              <a:buSzPts val="1400"/>
            </a:pPr>
            <a:endParaRPr lang="ru-RU" altLang="ru-RU" smtClean="0"/>
          </a:p>
          <a:p>
            <a:pPr>
              <a:spcBef>
                <a:spcPct val="0"/>
              </a:spcBef>
              <a:buClr>
                <a:srgbClr val="338DCD"/>
              </a:buClr>
              <a:buSzPts val="1200"/>
              <a:buFont typeface="Calibri" panose="020F0502020204030204" pitchFamily="34" charset="0"/>
              <a:buNone/>
            </a:pPr>
            <a:r>
              <a:rPr lang="ru-RU" altLang="ru-RU" smtClean="0">
                <a:solidFill>
                  <a:srgbClr val="338DCD"/>
                </a:solidFill>
              </a:rPr>
              <a:t/>
            </a:r>
            <a:br>
              <a:rPr lang="ru-RU" altLang="ru-RU" smtClean="0">
                <a:solidFill>
                  <a:srgbClr val="338DCD"/>
                </a:solidFill>
              </a:rPr>
            </a:br>
            <a:endParaRPr lang="ru-RU" altLang="ru-RU" smtClean="0"/>
          </a:p>
        </p:txBody>
      </p:sp>
      <p:sp>
        <p:nvSpPr>
          <p:cNvPr id="46084" name="Google Shape;317;p14:notes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31338"/>
            <a:ext cx="2946400" cy="498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400"/>
            </a:pPr>
            <a:fld id="{47A8AC0D-9E0C-488A-AE5E-6370C72B21C0}" type="slidenum">
              <a:rPr lang="ru-RU" altLang="ru-RU"/>
              <a:pPr>
                <a:buSzPts val="1400"/>
              </a:pPr>
              <a:t>14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Google Shape;325;p45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422275" y="1241425"/>
            <a:ext cx="5953125" cy="3349625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Google Shape;326;p45:notes"/>
          <p:cNvSpPr>
            <a:spLocks noGrp="1"/>
          </p:cNvSpPr>
          <p:nvPr>
            <p:ph type="body" idx="1"/>
          </p:nvPr>
        </p:nvSpPr>
        <p:spPr bwMode="auto">
          <a:xfrm>
            <a:off x="679450" y="4778375"/>
            <a:ext cx="5438775" cy="3910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Типовые настройки вставки штампов ЭП не позволяли гибко размещать их на печатной форме документов. Поэтому мы добавили тэги в печатные формы, в которые подставляются штампы ЭП. Что потребовало значительных изменений в коде модуля. </a:t>
            </a:r>
            <a:br>
              <a:rPr lang="ru-RU" altLang="ru-RU" smtClean="0"/>
            </a:br>
            <a:r>
              <a:rPr lang="ru-RU" altLang="ru-RU" smtClean="0"/>
              <a:t>Настроена возможность многократного подписания для определенного вида документов. Этот функционал отсутствует в типовой конфигурации, поэтому для этого также потребовались особые доработки.</a:t>
            </a:r>
          </a:p>
        </p:txBody>
      </p:sp>
      <p:sp>
        <p:nvSpPr>
          <p:cNvPr id="48132" name="Google Shape;327;p45:notes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31338"/>
            <a:ext cx="2946400" cy="498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400"/>
            </a:pPr>
            <a:fld id="{807BD41A-53AB-47E2-97DE-BC1661305454}" type="slidenum">
              <a:rPr lang="ru-RU" altLang="ru-RU"/>
              <a:pPr>
                <a:buSzPts val="1400"/>
              </a:pPr>
              <a:t>15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Google Shape;338;p19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422275" y="1241425"/>
            <a:ext cx="5953125" cy="3349625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Google Shape;339;p19:notes"/>
          <p:cNvSpPr>
            <a:spLocks noGrp="1"/>
          </p:cNvSpPr>
          <p:nvPr>
            <p:ph type="body" idx="1"/>
          </p:nvPr>
        </p:nvSpPr>
        <p:spPr bwMode="auto">
          <a:xfrm>
            <a:off x="679450" y="4778375"/>
            <a:ext cx="5438775" cy="3910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>
                <a:srgbClr val="000000"/>
              </a:buClr>
              <a:buSzPts val="1200"/>
              <a:buFont typeface="Calibri" panose="020F0502020204030204" pitchFamily="34" charset="0"/>
              <a:buNone/>
            </a:pPr>
            <a:endParaRPr lang="ru-RU" altLang="ru-RU" smtClean="0">
              <a:solidFill>
                <a:srgbClr val="000000"/>
              </a:solidFill>
              <a:latin typeface="Roboto" charset="0"/>
              <a:cs typeface="Roboto" charset="0"/>
              <a:sym typeface="Roboto" charset="0"/>
            </a:endParaRPr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Настроен</a:t>
            </a:r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ru-RU" altLang="ru-RU" smtClean="0"/>
              <a:t>о</a:t>
            </a:r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бмен документов: счет, акт, УПД (фактуры/ товарные накладные).</a:t>
            </a:r>
            <a:b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</a:br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Почему мы решили принимать  документы именно в системе 1С:Документооборот, а не например в 1С:БГУ? </a:t>
            </a:r>
            <a:b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</a:br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Особенности учета в нашей организации подразумевает визирование документов проректорами/ответственными лицами. Нам было удобнее сначала принимать документ от контрагентов, согласовать и подписывать его в качестве внутреннего документа в 1С:Документообороте, а затем задачами исполнения передавать такой документ в бухгалтерию или планово-экономический отдел.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/>
            </a:r>
            <a:b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</a:br>
            <a:endParaRPr lang="ru-RU" altLang="ru-RU" smtClean="0"/>
          </a:p>
        </p:txBody>
      </p:sp>
      <p:sp>
        <p:nvSpPr>
          <p:cNvPr id="50180" name="Google Shape;340;p19:notes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31338"/>
            <a:ext cx="2946400" cy="498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400"/>
            </a:pPr>
            <a:fld id="{0A362C8A-468B-4F52-A343-D9EB819CC5C4}" type="slidenum">
              <a:rPr lang="ru-RU" altLang="ru-RU"/>
              <a:pPr>
                <a:buSzPts val="1400"/>
              </a:pPr>
              <a:t>16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Google Shape;354;g1097173b0fc_0_6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422275" y="1241425"/>
            <a:ext cx="5953125" cy="3349625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Google Shape;355;g1097173b0fc_0_6:notes"/>
          <p:cNvSpPr>
            <a:spLocks noGrp="1"/>
          </p:cNvSpPr>
          <p:nvPr>
            <p:ph type="body" idx="1"/>
          </p:nvPr>
        </p:nvSpPr>
        <p:spPr bwMode="auto">
          <a:xfrm>
            <a:off x="679450" y="4778375"/>
            <a:ext cx="5438775" cy="3908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Всего на портале во время проведения приемной компании зарегистрировалось более 13 000 абитуриентов, количество их заявлений на портале составило 18512. В самые важные этапы ПК портал выдержал пиковую нагрузку. </a:t>
            </a:r>
          </a:p>
        </p:txBody>
      </p:sp>
      <p:sp>
        <p:nvSpPr>
          <p:cNvPr id="52228" name="Google Shape;356;g1097173b0fc_0_6:notes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8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</a:pPr>
            <a:fld id="{D418EB9D-83B5-44DA-BCF5-3D46D1C9B905}" type="slidenum">
              <a:rPr lang="ru-RU" altLang="ru-RU" sz="1400">
                <a:solidFill>
                  <a:srgbClr val="000000"/>
                </a:solidFill>
                <a:sym typeface="Arial" panose="020B0604020202020204" pitchFamily="34" charset="0"/>
              </a:rPr>
              <a:pPr eaLnBrk="1" hangingPunct="1">
                <a:buClr>
                  <a:srgbClr val="000000"/>
                </a:buClr>
                <a:buSzPts val="1400"/>
                <a:buFont typeface="Arial" panose="020B0604020202020204" pitchFamily="34" charset="0"/>
                <a:buNone/>
              </a:pPr>
              <a:t>17</a:t>
            </a:fld>
            <a:endParaRPr lang="ru-RU" altLang="ru-RU" sz="140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Google Shape;354;g1097173b0fc_0_6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422275" y="1241425"/>
            <a:ext cx="5953125" cy="3349625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Google Shape;355;g1097173b0fc_0_6:notes"/>
          <p:cNvSpPr>
            <a:spLocks noGrp="1"/>
          </p:cNvSpPr>
          <p:nvPr>
            <p:ph type="body" idx="1"/>
          </p:nvPr>
        </p:nvSpPr>
        <p:spPr bwMode="auto">
          <a:xfrm>
            <a:off x="679450" y="4778375"/>
            <a:ext cx="5438775" cy="3908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>
                <a:srgbClr val="000000"/>
              </a:buClr>
              <a:buSzPts val="1200"/>
              <a:buFont typeface="Calibri" panose="020F0502020204030204" pitchFamily="34" charset="0"/>
              <a:buNone/>
            </a:pPr>
            <a:endParaRPr lang="ru-RU" altLang="ru-RU" smtClean="0">
              <a:solidFill>
                <a:srgbClr val="338DCD"/>
              </a:solidFill>
            </a:endParaRPr>
          </a:p>
          <a:p>
            <a:pPr>
              <a:spcBef>
                <a:spcPct val="0"/>
              </a:spcBef>
              <a:buSzPts val="1400"/>
            </a:pPr>
            <a:endParaRPr lang="ru-RU" altLang="ru-RU" smtClean="0"/>
          </a:p>
        </p:txBody>
      </p:sp>
      <p:sp>
        <p:nvSpPr>
          <p:cNvPr id="54276" name="Google Shape;356;g1097173b0fc_0_6:notes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8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</a:pPr>
            <a:fld id="{919CC71A-25A1-47B0-8042-AA68EFF6FA4A}" type="slidenum">
              <a:rPr lang="ru-RU" altLang="ru-RU" sz="1400">
                <a:solidFill>
                  <a:srgbClr val="000000"/>
                </a:solidFill>
                <a:sym typeface="Arial" panose="020B0604020202020204" pitchFamily="34" charset="0"/>
              </a:rPr>
              <a:pPr eaLnBrk="1" hangingPunct="1">
                <a:buClr>
                  <a:srgbClr val="000000"/>
                </a:buClr>
                <a:buSzPts val="1400"/>
                <a:buFont typeface="Arial" panose="020B0604020202020204" pitchFamily="34" charset="0"/>
                <a:buNone/>
              </a:pPr>
              <a:t>18</a:t>
            </a:fld>
            <a:endParaRPr lang="ru-RU" altLang="ru-RU" sz="140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Google Shape;354;g1097173b0fc_0_6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422275" y="1241425"/>
            <a:ext cx="5953125" cy="3349625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Google Shape;355;g1097173b0fc_0_6:notes"/>
          <p:cNvSpPr>
            <a:spLocks noGrp="1"/>
          </p:cNvSpPr>
          <p:nvPr>
            <p:ph type="body" idx="1"/>
          </p:nvPr>
        </p:nvSpPr>
        <p:spPr bwMode="auto">
          <a:xfrm>
            <a:off x="679450" y="4778375"/>
            <a:ext cx="5438775" cy="3908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Clr>
                <a:srgbClr val="000000"/>
              </a:buClr>
              <a:buSzPts val="1200"/>
              <a:buFont typeface="Calibri" panose="020F0502020204030204" pitchFamily="34" charset="0"/>
              <a:buNone/>
            </a:pPr>
            <a:r>
              <a:rPr lang="ru-RU" altLang="ru-RU" dirty="0" smtClean="0">
                <a:solidFill>
                  <a:srgbClr val="338DCD"/>
                </a:solidFill>
              </a:rPr>
              <a:t>Общее количество пользователей- более 900!</a:t>
            </a:r>
          </a:p>
          <a:p>
            <a:pPr>
              <a:spcBef>
                <a:spcPct val="0"/>
              </a:spcBef>
              <a:buClr>
                <a:srgbClr val="000000"/>
              </a:buClr>
              <a:buSzPts val="1200"/>
              <a:buFont typeface="Calibri" panose="020F0502020204030204" pitchFamily="34" charset="0"/>
              <a:buNone/>
            </a:pPr>
            <a:r>
              <a:rPr lang="ru-RU" altLang="ru-RU" dirty="0" smtClean="0">
                <a:solidFill>
                  <a:srgbClr val="338DCD"/>
                </a:solidFill>
              </a:rPr>
              <a:t>При первоначальном обследовании – 300!</a:t>
            </a:r>
          </a:p>
          <a:p>
            <a:pPr>
              <a:spcBef>
                <a:spcPct val="0"/>
              </a:spcBef>
              <a:buClr>
                <a:srgbClr val="000000"/>
              </a:buClr>
              <a:buSzPts val="1200"/>
              <a:buFont typeface="Calibri" panose="020F0502020204030204" pitchFamily="34" charset="0"/>
              <a:buNone/>
            </a:pPr>
            <a:r>
              <a:rPr lang="ru-RU" altLang="ru-RU" dirty="0" smtClean="0">
                <a:solidFill>
                  <a:srgbClr val="338DCD"/>
                </a:solidFill>
              </a:rPr>
              <a:t>На второй год все плотно сели за работу в системе, т.к. все стадии принятие решения прошли!</a:t>
            </a:r>
          </a:p>
          <a:p>
            <a:pPr>
              <a:spcBef>
                <a:spcPct val="0"/>
              </a:spcBef>
              <a:buClr>
                <a:srgbClr val="000000"/>
              </a:buClr>
              <a:buSzPts val="1200"/>
              <a:buFont typeface="Calibri" panose="020F0502020204030204" pitchFamily="34" charset="0"/>
              <a:buNone/>
            </a:pPr>
            <a:endParaRPr lang="ru-RU" altLang="ru-RU" dirty="0" smtClean="0">
              <a:solidFill>
                <a:srgbClr val="338DCD"/>
              </a:solidFill>
            </a:endParaRPr>
          </a:p>
          <a:p>
            <a:pPr>
              <a:spcBef>
                <a:spcPct val="0"/>
              </a:spcBef>
              <a:buClr>
                <a:srgbClr val="000000"/>
              </a:buClr>
              <a:buSzPts val="1200"/>
              <a:buFont typeface="Calibri" panose="020F0502020204030204" pitchFamily="34" charset="0"/>
              <a:buNone/>
            </a:pPr>
            <a:r>
              <a:rPr lang="ru-RU" altLang="ru-RU" dirty="0" smtClean="0">
                <a:solidFill>
                  <a:srgbClr val="338DCD"/>
                </a:solidFill>
              </a:rPr>
              <a:t>Главное! На основе анализа данных в ИС начали принимать управленческие и кадровые решения, было и закрытие филиала, и дополнительное премирование, закрытие групп, изменение стоимости обучения, и т.д. Т.Е. </a:t>
            </a:r>
            <a:r>
              <a:rPr lang="en-US" altLang="ru-RU" dirty="0" smtClean="0">
                <a:solidFill>
                  <a:srgbClr val="338DCD"/>
                </a:solidFill>
              </a:rPr>
              <a:t>DDM! </a:t>
            </a:r>
          </a:p>
          <a:p>
            <a:pPr>
              <a:spcBef>
                <a:spcPct val="0"/>
              </a:spcBef>
              <a:buClr>
                <a:srgbClr val="000000"/>
              </a:buClr>
              <a:buSzPts val="1200"/>
              <a:buFont typeface="Calibri" panose="020F0502020204030204" pitchFamily="34" charset="0"/>
              <a:buNone/>
            </a:pPr>
            <a:r>
              <a:rPr lang="ru-RU" altLang="ru-RU" dirty="0" smtClean="0">
                <a:solidFill>
                  <a:srgbClr val="338DCD"/>
                </a:solidFill>
              </a:rPr>
              <a:t>Таким образом Проект считаю успешным,</a:t>
            </a:r>
          </a:p>
          <a:p>
            <a:pPr>
              <a:spcBef>
                <a:spcPct val="0"/>
              </a:spcBef>
              <a:buClr>
                <a:srgbClr val="000000"/>
              </a:buClr>
              <a:buSzPts val="1200"/>
              <a:buFont typeface="Calibri" panose="020F0502020204030204" pitchFamily="34" charset="0"/>
              <a:buNone/>
            </a:pPr>
            <a:r>
              <a:rPr lang="ru-RU" altLang="ru-RU" dirty="0" smtClean="0">
                <a:solidFill>
                  <a:srgbClr val="338DCD"/>
                </a:solidFill>
              </a:rPr>
              <a:t>Т.е. 2 года – минимальный срок внедрения подобных решений, </a:t>
            </a:r>
          </a:p>
          <a:p>
            <a:pPr>
              <a:spcBef>
                <a:spcPct val="0"/>
              </a:spcBef>
              <a:buClr>
                <a:srgbClr val="000000"/>
              </a:buClr>
              <a:buSzPts val="1200"/>
              <a:buFont typeface="Calibri" panose="020F0502020204030204" pitchFamily="34" charset="0"/>
              <a:buNone/>
            </a:pPr>
            <a:r>
              <a:rPr lang="ru-RU" altLang="ru-RU" dirty="0" smtClean="0">
                <a:solidFill>
                  <a:srgbClr val="338DCD"/>
                </a:solidFill>
              </a:rPr>
              <a:t>Т.к. ломаются текущие бизнес процессы, закладывается фундамент, люди привыкают. Далее работа начинает идти в штатном режиме!</a:t>
            </a:r>
          </a:p>
          <a:p>
            <a:pPr>
              <a:spcBef>
                <a:spcPct val="0"/>
              </a:spcBef>
              <a:buClr>
                <a:srgbClr val="000000"/>
              </a:buClr>
              <a:buSzPts val="1200"/>
              <a:buFont typeface="Calibri" panose="020F0502020204030204" pitchFamily="34" charset="0"/>
              <a:buNone/>
            </a:pPr>
            <a:r>
              <a:rPr lang="ru-RU" altLang="ru-RU" dirty="0" smtClean="0">
                <a:solidFill>
                  <a:srgbClr val="338DCD"/>
                </a:solidFill>
              </a:rPr>
              <a:t>Освобождается время на другие задачи, на обмен опытом </a:t>
            </a:r>
            <a:r>
              <a:rPr lang="ru-RU" altLang="ru-RU" dirty="0" err="1" smtClean="0">
                <a:solidFill>
                  <a:srgbClr val="338DCD"/>
                </a:solidFill>
              </a:rPr>
              <a:t>и.т.д</a:t>
            </a:r>
            <a:r>
              <a:rPr lang="ru-RU" altLang="ru-RU" dirty="0" smtClean="0">
                <a:solidFill>
                  <a:srgbClr val="338DCD"/>
                </a:solidFill>
              </a:rPr>
              <a:t>.</a:t>
            </a:r>
          </a:p>
          <a:p>
            <a:pPr>
              <a:spcBef>
                <a:spcPct val="0"/>
              </a:spcBef>
              <a:buClr>
                <a:srgbClr val="000000"/>
              </a:buClr>
              <a:buSzPts val="1200"/>
              <a:buFont typeface="Calibri" panose="020F0502020204030204" pitchFamily="34" charset="0"/>
              <a:buNone/>
            </a:pPr>
            <a:r>
              <a:rPr lang="ru-RU" altLang="ru-RU" dirty="0" smtClean="0">
                <a:solidFill>
                  <a:srgbClr val="338DCD"/>
                </a:solidFill>
              </a:rPr>
              <a:t>Пожалуйста обращайтесь с любыми вопросами, напомню, есть компетенции и опыт по </a:t>
            </a:r>
            <a:r>
              <a:rPr lang="ru-RU" altLang="ru-RU" dirty="0" err="1" smtClean="0">
                <a:solidFill>
                  <a:srgbClr val="338DCD"/>
                </a:solidFill>
              </a:rPr>
              <a:t>обследованим,консалтинг</a:t>
            </a:r>
            <a:r>
              <a:rPr lang="ru-RU" altLang="ru-RU" dirty="0" smtClean="0">
                <a:solidFill>
                  <a:srgbClr val="338DCD"/>
                </a:solidFill>
              </a:rPr>
              <a:t> по инфраструктуре, инф безопасности, аудит  </a:t>
            </a:r>
            <a:r>
              <a:rPr lang="ru-RU" altLang="ru-RU" dirty="0" err="1" smtClean="0">
                <a:solidFill>
                  <a:srgbClr val="338DCD"/>
                </a:solidFill>
              </a:rPr>
              <a:t>ис</a:t>
            </a:r>
            <a:r>
              <a:rPr lang="ru-RU" altLang="ru-RU" dirty="0" smtClean="0">
                <a:solidFill>
                  <a:srgbClr val="338DCD"/>
                </a:solidFill>
              </a:rPr>
              <a:t>! как по отдельности так и комплексно!</a:t>
            </a:r>
          </a:p>
          <a:p>
            <a:pPr>
              <a:spcBef>
                <a:spcPct val="0"/>
              </a:spcBef>
              <a:buClr>
                <a:srgbClr val="000000"/>
              </a:buClr>
              <a:buSzPts val="1200"/>
              <a:buFont typeface="Calibri" panose="020F0502020204030204" pitchFamily="34" charset="0"/>
              <a:buNone/>
            </a:pPr>
            <a:endParaRPr lang="ru-RU" altLang="ru-RU" dirty="0" smtClean="0">
              <a:solidFill>
                <a:srgbClr val="338DCD"/>
              </a:solidFill>
            </a:endParaRPr>
          </a:p>
        </p:txBody>
      </p:sp>
      <p:sp>
        <p:nvSpPr>
          <p:cNvPr id="56324" name="Google Shape;356;g1097173b0fc_0_6:notes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8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ts val="1400"/>
              <a:buFont typeface="Arial" panose="020B0604020202020204" pitchFamily="34" charset="0"/>
              <a:buNone/>
            </a:pPr>
            <a:fld id="{B3A345DB-C3FD-4B71-BB3A-C3070865E45B}" type="slidenum">
              <a:rPr lang="ru-RU" altLang="ru-RU" sz="1400">
                <a:solidFill>
                  <a:srgbClr val="000000"/>
                </a:solidFill>
                <a:sym typeface="Arial" panose="020B0604020202020204" pitchFamily="34" charset="0"/>
              </a:rPr>
              <a:pPr eaLnBrk="1" hangingPunct="1">
                <a:buClr>
                  <a:srgbClr val="000000"/>
                </a:buClr>
                <a:buSzPts val="1400"/>
                <a:buFont typeface="Arial" panose="020B0604020202020204" pitchFamily="34" charset="0"/>
                <a:buNone/>
              </a:pPr>
              <a:t>19</a:t>
            </a:fld>
            <a:endParaRPr lang="ru-RU" altLang="ru-RU" sz="140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Google Shape;87;p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422275" y="1241425"/>
            <a:ext cx="5953125" cy="3349625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Google Shape;88;p2:notes"/>
          <p:cNvSpPr>
            <a:spLocks noGrp="1"/>
          </p:cNvSpPr>
          <p:nvPr>
            <p:ph type="body" idx="1"/>
          </p:nvPr>
        </p:nvSpPr>
        <p:spPr bwMode="auto">
          <a:xfrm>
            <a:off x="679450" y="4778375"/>
            <a:ext cx="5438775" cy="3908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Ленинградский государственный университет имени А. С. Пушкина – опорный вуз Ленинградской области, образован в 1992 году.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Количество обучающих в университете и филиалах более 15 тыс. человек, сотрудников – более 2 тыс. 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Реализует обучение уровни?? СПО, ВПО, ДПО.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8DCD"/>
              </a:buClr>
              <a:buSzPts val="1200"/>
              <a:buFont typeface="Calibri" panose="020F0502020204030204" pitchFamily="34" charset="0"/>
              <a:buNone/>
            </a:pPr>
            <a:r>
              <a:rPr lang="ru-RU" altLang="ru-RU" smtClean="0">
                <a:solidFill>
                  <a:srgbClr val="338DCD"/>
                </a:solidFill>
              </a:rPr>
              <a:t>В составе университета 11 факультетов, а также научно-исследовательские институты, лаборатории, научно-образовательные центры</a:t>
            </a:r>
            <a:endParaRPr lang="ru-RU" altLang="ru-RU" smtClean="0"/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338DCD"/>
              </a:buClr>
              <a:buSzPts val="1200"/>
              <a:buFont typeface="Calibri" panose="020F0502020204030204" pitchFamily="34" charset="0"/>
              <a:buNone/>
            </a:pPr>
            <a:r>
              <a:rPr lang="ru-RU" altLang="ru-RU" smtClean="0">
                <a:solidFill>
                  <a:srgbClr val="338DCD"/>
                </a:solidFill>
              </a:rPr>
              <a:t>6 Филиалов университета расположены в городах Ленинградской области со своими р.с., а также  есть представительства и ресурсные центры.</a:t>
            </a:r>
            <a:endParaRPr lang="ru-RU" altLang="ru-RU" smtClean="0"/>
          </a:p>
          <a:p>
            <a:pPr>
              <a:spcBef>
                <a:spcPct val="0"/>
              </a:spcBef>
              <a:buSzPts val="1400"/>
            </a:pPr>
            <a:endParaRPr lang="ru-RU" altLang="ru-RU" smtClean="0"/>
          </a:p>
        </p:txBody>
      </p:sp>
      <p:sp>
        <p:nvSpPr>
          <p:cNvPr id="17412" name="Google Shape;89;p2:notes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750"/>
            <a:ext cx="2946400" cy="498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400"/>
            </a:pPr>
            <a:fld id="{D85F38D0-197B-46BE-86F9-8344B496E734}" type="slidenum">
              <a:rPr lang="ru-RU" altLang="ru-RU"/>
              <a:pPr>
                <a:buSzPts val="1400"/>
              </a:pPr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Спасибо за внимание!</a:t>
            </a:r>
          </a:p>
        </p:txBody>
      </p:sp>
      <p:sp>
        <p:nvSpPr>
          <p:cNvPr id="58372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DFD95B-C1E8-4C80-9FE4-BDDA5CC4892B}" type="slidenum">
              <a:rPr lang="ru-RU" altLang="ru-RU"/>
              <a:pPr/>
              <a:t>20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Google Shape;100;p3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422275" y="1241425"/>
            <a:ext cx="5953125" cy="3349625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Google Shape;101;p3:notes"/>
          <p:cNvSpPr>
            <a:spLocks noGrp="1"/>
          </p:cNvSpPr>
          <p:nvPr>
            <p:ph type="body" idx="1"/>
          </p:nvPr>
        </p:nvSpPr>
        <p:spPr bwMode="auto">
          <a:xfrm>
            <a:off x="679450" y="4778375"/>
            <a:ext cx="5438775" cy="3910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ИТАК. 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До Август 2019г. </a:t>
            </a:r>
          </a:p>
          <a:p>
            <a:pPr>
              <a:spcBef>
                <a:spcPct val="0"/>
              </a:spcBef>
              <a:buSzPts val="1400"/>
            </a:pPr>
            <a:endParaRPr lang="ru-RU" altLang="ru-RU" smtClean="0"/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1.ПЕРСОНАЛ . нет единой структуры </a:t>
            </a:r>
            <a:r>
              <a:rPr lang="en-US" altLang="ru-RU" smtClean="0"/>
              <a:t>IT</a:t>
            </a:r>
            <a:r>
              <a:rPr lang="ru-RU" altLang="ru-RU" smtClean="0"/>
              <a:t>, каждое подразделение решало свои вопросы в одиночку, у бухгалтерии, кадров и учебного управления – свои подрядчики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2. Инфраструктура. У разных подразделений свои сети, сервера, ресурсы. Нет документации и понимания общей картины. Информационное взаимодействие – только через бумагу.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3. Бизнес процессы.  Хаотичны . Отсутствуют альбомы форм, цепочки согласования. Формы документов определяются конкретными сотрудниками и не унифицированы.</a:t>
            </a:r>
          </a:p>
          <a:p>
            <a:pPr>
              <a:spcBef>
                <a:spcPct val="0"/>
              </a:spcBef>
              <a:buSzPts val="1400"/>
            </a:pPr>
            <a:endParaRPr lang="ru-RU" altLang="ru-RU" smtClean="0"/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4. ИС. использовались разрозненные информационные системы, никак не интегрируемые между собой. 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>
                <a:solidFill>
                  <a:srgbClr val="338DCD"/>
                </a:solidFill>
              </a:rPr>
              <a:t>В учебном процессе и кадровом учета использовалась система «Парус-Вуз (8)». Бухгалтерия головной организации вела учет в системе Парус 7, 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>
                <a:solidFill>
                  <a:srgbClr val="338DCD"/>
                </a:solidFill>
              </a:rPr>
              <a:t>а филиалы работали самостоятельно, использовали продукты фирмы 1С. 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>
                <a:solidFill>
                  <a:srgbClr val="338DCD"/>
                </a:solidFill>
              </a:rPr>
              <a:t>Ведение учета участниками одних бизнес-процессов в различных информационных система значительно увеличивало время на подготовку и сдачу регламентированной отчетности, а отсутствие интеграции между системами приводило к ошибкам в данных и полной непрозрачности деятельности</a:t>
            </a:r>
          </a:p>
          <a:p>
            <a:pPr>
              <a:spcBef>
                <a:spcPct val="0"/>
              </a:spcBef>
              <a:buSzPts val="1400"/>
            </a:pPr>
            <a:endParaRPr lang="ru-RU" altLang="ru-RU" smtClean="0">
              <a:solidFill>
                <a:srgbClr val="338DCD"/>
              </a:solidFill>
            </a:endParaRPr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>
                <a:solidFill>
                  <a:srgbClr val="338DCD"/>
                </a:solidFill>
              </a:rPr>
              <a:t>1.08.19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Сформирован новый отдел </a:t>
            </a:r>
            <a:r>
              <a:rPr lang="en-US" altLang="ru-RU" smtClean="0"/>
              <a:t>IT</a:t>
            </a:r>
            <a:r>
              <a:rPr lang="ru-RU" altLang="ru-RU" smtClean="0"/>
              <a:t>, на который возложены все эти функции, единая инфраструктура, унификация оборудования и ПО, единые ИС, автоматизация бизнес процессов. </a:t>
            </a:r>
          </a:p>
        </p:txBody>
      </p:sp>
      <p:sp>
        <p:nvSpPr>
          <p:cNvPr id="19460" name="Google Shape;102;p3:notes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31338"/>
            <a:ext cx="2946400" cy="498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400"/>
            </a:pPr>
            <a:fld id="{16AC6E65-F403-4D44-8EEE-8C2A4C4451C2}" type="slidenum">
              <a:rPr lang="ru-RU" altLang="ru-RU"/>
              <a:pPr>
                <a:buSzPts val="1400"/>
              </a:pPr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Google Shape;127;p4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422275" y="1241425"/>
            <a:ext cx="5953125" cy="3349625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Google Shape;128;p4:notes"/>
          <p:cNvSpPr>
            <a:spLocks noGrp="1"/>
          </p:cNvSpPr>
          <p:nvPr>
            <p:ph type="body" idx="1"/>
          </p:nvPr>
        </p:nvSpPr>
        <p:spPr bwMode="auto">
          <a:xfrm>
            <a:off x="679450" y="4778375"/>
            <a:ext cx="5438775" cy="3910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Pts val="1400"/>
            </a:pPr>
            <a:r>
              <a:rPr lang="ru-RU" altLang="ru-RU" sz="1800" b="1" smtClean="0">
                <a:solidFill>
                  <a:srgbClr val="FFFFFF"/>
                </a:solidFill>
              </a:rPr>
              <a:t>Как должно быть!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z="1800" b="1" smtClean="0">
                <a:solidFill>
                  <a:srgbClr val="FFFFFF"/>
                </a:solidFill>
              </a:rPr>
              <a:t>Реальный перечень задач при автоматизации-цифровизации-трансформации.</a:t>
            </a:r>
          </a:p>
          <a:p>
            <a:pPr>
              <a:spcBef>
                <a:spcPct val="0"/>
              </a:spcBef>
              <a:buSzPts val="1400"/>
            </a:pPr>
            <a:endParaRPr lang="ru-RU" altLang="ru-RU" sz="1800" b="1" smtClean="0">
              <a:solidFill>
                <a:srgbClr val="FFFFFF"/>
              </a:solidFill>
            </a:endParaRPr>
          </a:p>
          <a:p>
            <a:pPr>
              <a:spcBef>
                <a:spcPct val="0"/>
              </a:spcBef>
              <a:buSzPts val="1400"/>
            </a:pPr>
            <a:r>
              <a:rPr lang="ru-RU" altLang="ru-RU" sz="1800" b="1" smtClean="0">
                <a:solidFill>
                  <a:srgbClr val="FFFFFF"/>
                </a:solidFill>
              </a:rPr>
              <a:t>1. </a:t>
            </a:r>
            <a:r>
              <a:rPr lang="ru-RU" altLang="ru-RU" sz="1800" b="1" smtClean="0"/>
              <a:t>Отсутствие общей бизнес-стратегии университета</a:t>
            </a:r>
            <a:r>
              <a:rPr lang="ru-RU" altLang="ru-RU" sz="1800" b="1" smtClean="0">
                <a:solidFill>
                  <a:srgbClr val="FFFFFF"/>
                </a:solidFill>
              </a:rPr>
              <a:t>.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z="1800" smtClean="0"/>
              <a:t>2.Стратегия Цифровой Трансформации- отсутствует. За основу взяли стратегию Минобра. Пункты о единой экосистеме ИС, </a:t>
            </a:r>
            <a:r>
              <a:rPr lang="ru-RU" altLang="ru-RU" sz="1800" b="1" smtClean="0">
                <a:solidFill>
                  <a:srgbClr val="FFFFFF"/>
                </a:solidFill>
              </a:rPr>
              <a:t> </a:t>
            </a:r>
          </a:p>
          <a:p>
            <a:pPr>
              <a:spcBef>
                <a:spcPct val="0"/>
              </a:spcBef>
              <a:buSzPts val="1400"/>
            </a:pPr>
            <a:endParaRPr lang="ru-RU" altLang="ru-RU" sz="1800" b="1" smtClean="0">
              <a:solidFill>
                <a:srgbClr val="FFFFFF"/>
              </a:solidFill>
            </a:endParaRPr>
          </a:p>
          <a:p>
            <a:pPr>
              <a:spcBef>
                <a:spcPct val="0"/>
              </a:spcBef>
              <a:buSzPts val="1400"/>
            </a:pPr>
            <a:r>
              <a:rPr lang="ru-RU" altLang="ru-RU" sz="1800" b="1" smtClean="0">
                <a:solidFill>
                  <a:srgbClr val="FFFFFF"/>
                </a:solidFill>
              </a:rPr>
              <a:t>Обязательное развитие цифровых компетенций. 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z="1800" smtClean="0"/>
              <a:t>3. Отсутствие Аудита текущих бизнес процессов первого уровня, идентификация «уязвимостей»</a:t>
            </a:r>
            <a:endParaRPr lang="ru-RU" altLang="ru-RU" smtClean="0"/>
          </a:p>
          <a:p>
            <a:pPr>
              <a:spcBef>
                <a:spcPct val="0"/>
              </a:spcBef>
              <a:buSzPts val="1400"/>
            </a:pPr>
            <a:r>
              <a:rPr lang="ru-RU" altLang="ru-RU" sz="1800" smtClean="0"/>
              <a:t>Нет журналов форм документов. Нестабильные цепочки принятия решений.</a:t>
            </a:r>
            <a:endParaRPr lang="ru-RU" altLang="ru-RU" smtClean="0"/>
          </a:p>
          <a:p>
            <a:pPr>
              <a:spcBef>
                <a:spcPct val="0"/>
              </a:spcBef>
              <a:buSzPts val="1400"/>
            </a:pPr>
            <a:r>
              <a:rPr lang="ru-RU" altLang="ru-RU" sz="1800" smtClean="0"/>
              <a:t>Создания бизнес моделей по ходу реализации проекта – (пример –скидки)</a:t>
            </a:r>
          </a:p>
          <a:p>
            <a:pPr>
              <a:spcBef>
                <a:spcPct val="0"/>
              </a:spcBef>
              <a:buSzPts val="1400"/>
            </a:pPr>
            <a:endParaRPr lang="ru-RU" altLang="ru-RU" sz="1800" smtClean="0"/>
          </a:p>
          <a:p>
            <a:pPr>
              <a:spcBef>
                <a:spcPct val="0"/>
              </a:spcBef>
              <a:buSzPts val="1400"/>
            </a:pPr>
            <a:r>
              <a:rPr lang="ru-RU" altLang="ru-RU" sz="1800" smtClean="0"/>
              <a:t>4. Дорожная Карты цифровой трансформации.  На след слайде. Технологии из коробки не работают 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z="1800" smtClean="0"/>
              <a:t>5. Выбор цифровых технологий –«шоппинг» 1С – не потому что лучший, а потому что эффективнее и дешевле. единая платформа, глубокая интеграция с внешними системами.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z="1800" smtClean="0"/>
              <a:t>1С Университет фактически становится промышленным стандартом в образовании 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z="1800" smtClean="0"/>
              <a:t>6.Риски …. Которые оправдались </a:t>
            </a:r>
            <a:endParaRPr lang="ru-RU" altLang="ru-RU" smtClean="0"/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смещение сроков окончания работы над проектом, Низкие компетенции, отсутствие контроля сотрудников, саботаж на местах!! </a:t>
            </a: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800" smtClean="0"/>
              <a:t>7.Расчет экономической отдачи от цифровых проектов (технико-экономическое обоснование) –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z="1800" smtClean="0"/>
              <a:t>Основной упор на прозрачность, сокращение потерь и издержек, контроль над расходами, управление финансами на счетах.</a:t>
            </a:r>
            <a:endParaRPr lang="ru-RU" altLang="ru-RU" smtClean="0"/>
          </a:p>
          <a:p>
            <a:pPr>
              <a:spcBef>
                <a:spcPct val="0"/>
              </a:spcBef>
              <a:buSzPts val="1400"/>
            </a:pPr>
            <a:endParaRPr lang="ru-RU" altLang="ru-RU" sz="1800" smtClean="0"/>
          </a:p>
          <a:p>
            <a:pPr>
              <a:spcBef>
                <a:spcPct val="0"/>
              </a:spcBef>
              <a:buSzPts val="1400"/>
            </a:pPr>
            <a:r>
              <a:rPr lang="ru-RU" altLang="ru-RU" sz="1800" smtClean="0"/>
              <a:t>8.    Собрана команда ( 1 ректор 2 – проректор +18 чел ( руководитель+2 инфраструктура +2 инфобез+ 4 1С+ 3 техсаппорт+ по одному в филиалах)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z="1800" smtClean="0"/>
              <a:t>Из тех, кто уже проводил обследования и аудиты, имел опыт,   на постоянные ставки. + поддержка первого лица – важнейшее условие.</a:t>
            </a:r>
          </a:p>
          <a:p>
            <a:pPr>
              <a:spcBef>
                <a:spcPct val="0"/>
              </a:spcBef>
              <a:buSzPts val="1400"/>
            </a:pPr>
            <a:endParaRPr lang="ru-RU" altLang="ru-RU" sz="1800" smtClean="0"/>
          </a:p>
          <a:p>
            <a:pPr>
              <a:spcBef>
                <a:spcPct val="0"/>
              </a:spcBef>
              <a:buSzPts val="1400"/>
            </a:pPr>
            <a:r>
              <a:rPr lang="ru-RU" altLang="ru-RU" sz="1800" smtClean="0"/>
              <a:t>Необходима была серьезная доработка и интеграция решений 1С, обьявил конкурс, сложное ТЗ, Работа строилась так! Внедоение - ТЗ с нас, разработка макета с них, тест , обучение и поддержка юзеров с нас.  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z="1800" smtClean="0"/>
              <a:t>Сопровождение – 1,2 линия поддержки с нас, если требуется доработка – доступ во внутреннюю систему подрядчика(ИСО 9001), 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z="1800" smtClean="0"/>
              <a:t>постановка задачи в трекере, контроль трудоемкости. Обеспечена прозрачность и контроль.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z="1800" smtClean="0"/>
              <a:t>был выбран партнер по внедрению ГК Софтбаланс!</a:t>
            </a:r>
          </a:p>
          <a:p>
            <a:pPr>
              <a:spcBef>
                <a:spcPct val="0"/>
              </a:spcBef>
              <a:buSzPts val="1400"/>
            </a:pPr>
            <a:endParaRPr lang="ru-RU" altLang="ru-RU" sz="1800" smtClean="0"/>
          </a:p>
          <a:p>
            <a:pPr>
              <a:spcBef>
                <a:spcPct val="0"/>
              </a:spcBef>
              <a:buSzPts val="1400"/>
            </a:pPr>
            <a:endParaRPr lang="ru-RU" altLang="ru-RU" smtClean="0"/>
          </a:p>
        </p:txBody>
      </p:sp>
      <p:sp>
        <p:nvSpPr>
          <p:cNvPr id="21508" name="Google Shape;129;p4:notes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31338"/>
            <a:ext cx="2946400" cy="498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400"/>
            </a:pPr>
            <a:fld id="{EB2A9029-9547-4214-B993-DDC0BFEE51AE}" type="slidenum">
              <a:rPr lang="ru-RU" altLang="ru-RU"/>
              <a:pPr>
                <a:buSzPts val="1400"/>
              </a:pPr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Google Shape;136;p33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422275" y="1241425"/>
            <a:ext cx="5953125" cy="3349625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Google Shape;137;p33:notes"/>
          <p:cNvSpPr>
            <a:spLocks noGrp="1"/>
          </p:cNvSpPr>
          <p:nvPr>
            <p:ph type="body" idx="1"/>
          </p:nvPr>
        </p:nvSpPr>
        <p:spPr bwMode="auto">
          <a:xfrm>
            <a:off x="679450" y="4778375"/>
            <a:ext cx="5438775" cy="3910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Pts val="1400"/>
            </a:pPr>
            <a:endParaRPr lang="ru-RU" altLang="ru-RU" smtClean="0"/>
          </a:p>
          <a:p>
            <a:pPr>
              <a:spcBef>
                <a:spcPct val="0"/>
              </a:spcBef>
              <a:buSzPts val="1400"/>
            </a:pPr>
            <a:endParaRPr lang="ru-RU" altLang="ru-RU" smtClean="0"/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Поскольку не было стратегии развития и стратегии цт, тех задание от руководства выглядело так</a:t>
            </a:r>
            <a:r>
              <a:rPr lang="en-US" altLang="ru-RU" smtClean="0"/>
              <a:t>: IT </a:t>
            </a:r>
            <a:r>
              <a:rPr lang="ru-RU" altLang="ru-RU" smtClean="0"/>
              <a:t>управляется одним отделом, все деньги в одной базе 1С, все сотрудники в одной базе 1С, все студенты в одной базе 1С, все документы в одной базе 1с, исключить бумаги, подписывать ЭЦП, абитуриенты – прием и заключение договоров через ЛК, студенты, сотрудники – ЛК, расчетные листки – ЛК. Учебный процесс с использованием облачных решений, бесплатных!!</a:t>
            </a:r>
          </a:p>
          <a:p>
            <a:pPr>
              <a:spcBef>
                <a:spcPct val="0"/>
              </a:spcBef>
              <a:buSzPts val="1400"/>
            </a:pPr>
            <a:endParaRPr lang="ru-RU" altLang="ru-RU" smtClean="0"/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Поскольку бизнес процессы были не регламентированы, решили начать не с основной деятельности, а с ФХД, т.к. отчетность строго регламентирована</a:t>
            </a:r>
          </a:p>
          <a:p>
            <a:pPr>
              <a:spcBef>
                <a:spcPct val="0"/>
              </a:spcBef>
              <a:buSzPts val="1400"/>
            </a:pPr>
            <a:endParaRPr lang="ru-RU" altLang="ru-RU" smtClean="0"/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2020 Для надежной инфрастуктуры построен ЦОД своими силами, от помещения и бесперебойного питания, до  покупки только железки,</a:t>
            </a:r>
            <a:r>
              <a:rPr lang="en-US" altLang="ru-RU" smtClean="0"/>
              <a:t> </a:t>
            </a:r>
            <a:r>
              <a:rPr lang="ru-RU" altLang="ru-RU" smtClean="0"/>
              <a:t>сервера, схд, коммутаторы, более 100 юнитов все остальное делалось собственными силами.</a:t>
            </a:r>
          </a:p>
          <a:p>
            <a:pPr>
              <a:spcBef>
                <a:spcPct val="0"/>
              </a:spcBef>
              <a:buSzPts val="1400"/>
            </a:pPr>
            <a:r>
              <a:rPr lang="en-US" altLang="ru-RU" smtClean="0"/>
              <a:t>Time to Market 3 </a:t>
            </a:r>
            <a:r>
              <a:rPr lang="ru-RU" altLang="ru-RU" smtClean="0"/>
              <a:t>месяца вместо года для БГУ, ЗГУ.  6 бухгалтерий объединены в 1, с единым планом счетов и справочниками.</a:t>
            </a:r>
          </a:p>
          <a:p>
            <a:pPr>
              <a:spcBef>
                <a:spcPct val="0"/>
              </a:spcBef>
              <a:buSzPts val="1400"/>
            </a:pPr>
            <a:endParaRPr lang="ru-RU" altLang="ru-RU" smtClean="0"/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2021 Учитываем требования инфобеза, подключение филиалов к ИС через </a:t>
            </a:r>
            <a:r>
              <a:rPr lang="en-US" altLang="ru-RU" smtClean="0"/>
              <a:t>vipnnet </a:t>
            </a:r>
            <a:r>
              <a:rPr lang="ru-RU" altLang="ru-RU" smtClean="0"/>
              <a:t>координатор, аттестация своей сети, защита </a:t>
            </a:r>
            <a:r>
              <a:rPr lang="en-US" altLang="ru-RU" smtClean="0"/>
              <a:t>web</a:t>
            </a:r>
            <a:r>
              <a:rPr lang="ru-RU" altLang="ru-RU" smtClean="0"/>
              <a:t> решений, </a:t>
            </a:r>
            <a:r>
              <a:rPr lang="en-US" altLang="ru-RU" smtClean="0"/>
              <a:t>Checkpoint Firewall +waf</a:t>
            </a:r>
            <a:r>
              <a:rPr lang="ru-RU" altLang="ru-RU" smtClean="0"/>
              <a:t> 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УНИВЕР в части приемки и движения обучаемых, проба Суперсервиса. ЛК на базе Битрикс. Подключение гугл и МС.</a:t>
            </a:r>
          </a:p>
          <a:p>
            <a:pPr>
              <a:spcBef>
                <a:spcPct val="0"/>
              </a:spcBef>
              <a:buSzPts val="1400"/>
            </a:pPr>
            <a:endParaRPr lang="ru-RU" altLang="ru-RU" smtClean="0"/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2022- </a:t>
            </a:r>
            <a:r>
              <a:rPr lang="en-US" altLang="ru-RU" smtClean="0"/>
              <a:t>CRM</a:t>
            </a:r>
            <a:r>
              <a:rPr lang="ru-RU" altLang="ru-RU" smtClean="0"/>
              <a:t> на базе Битрикс</a:t>
            </a:r>
            <a:r>
              <a:rPr lang="en-US" altLang="ru-RU" smtClean="0"/>
              <a:t> </a:t>
            </a:r>
            <a:r>
              <a:rPr lang="ru-RU" altLang="ru-RU" smtClean="0"/>
              <a:t>для приемной комиссии+ роботизация звонков, легко интегрируется с порталом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Доработки БГУ, Универа. 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СЦОС – видимо придется использовать платное расширение к 1С универ, т.к. штатно не работает. </a:t>
            </a:r>
          </a:p>
          <a:p>
            <a:pPr>
              <a:spcBef>
                <a:spcPct val="0"/>
              </a:spcBef>
              <a:buSzPts val="1400"/>
            </a:pPr>
            <a:endParaRPr lang="ru-RU" altLang="ru-RU" smtClean="0"/>
          </a:p>
        </p:txBody>
      </p:sp>
      <p:sp>
        <p:nvSpPr>
          <p:cNvPr id="23556" name="Google Shape;138;p33:notes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31338"/>
            <a:ext cx="2946400" cy="498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400"/>
            </a:pPr>
            <a:fld id="{A652481A-461D-4E45-A69C-4A379DBB6F65}" type="slidenum">
              <a:rPr lang="ru-RU" altLang="ru-RU"/>
              <a:pPr>
                <a:buSzPts val="1400"/>
              </a:pPr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Google Shape;146;p34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422275" y="1241425"/>
            <a:ext cx="5953125" cy="3349625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Google Shape;147;p34:notes"/>
          <p:cNvSpPr>
            <a:spLocks noGrp="1"/>
          </p:cNvSpPr>
          <p:nvPr>
            <p:ph type="body" idx="1"/>
          </p:nvPr>
        </p:nvSpPr>
        <p:spPr bwMode="auto">
          <a:xfrm>
            <a:off x="679450" y="4778375"/>
            <a:ext cx="5438775" cy="3910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В центре 1С университет.</a:t>
            </a:r>
          </a:p>
          <a:p>
            <a:pPr>
              <a:spcBef>
                <a:spcPct val="0"/>
              </a:spcBef>
              <a:buClr>
                <a:srgbClr val="000000"/>
              </a:buClr>
              <a:buSzPts val="1400"/>
            </a:pPr>
            <a:endParaRPr lang="en-US" altLang="ru-RU" smtClean="0">
              <a:solidFill>
                <a:srgbClr val="00000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buSzPts val="1400"/>
            </a:pPr>
            <a:r>
              <a:rPr lang="ru-RU" altLang="ru-RU" smtClean="0"/>
              <a:t>1.Интегрирован с «1С:ЗКГУ (студенты). для выгрузки информации по личным данным и приказам обучающихся</a:t>
            </a:r>
            <a:r>
              <a:rPr lang="en-US" altLang="ru-RU" smtClean="0"/>
              <a:t> </a:t>
            </a:r>
            <a:r>
              <a:rPr lang="ru-RU" altLang="ru-RU" smtClean="0"/>
              <a:t>для начисления стипендии.</a:t>
            </a:r>
            <a:endParaRPr lang="en-US" altLang="ru-RU" smtClean="0"/>
          </a:p>
          <a:p>
            <a:pPr>
              <a:spcBef>
                <a:spcPct val="0"/>
              </a:spcBef>
              <a:buClr>
                <a:srgbClr val="000000"/>
              </a:buClr>
              <a:buSzPts val="1400"/>
            </a:pPr>
            <a:endParaRPr lang="ru-RU" altLang="ru-RU" smtClean="0"/>
          </a:p>
          <a:p>
            <a:pPr algn="just">
              <a:spcBef>
                <a:spcPct val="0"/>
              </a:spcBef>
            </a:pPr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2. интегрирован с "1С:БГУ" в части учета платных образовательных услуг.</a:t>
            </a:r>
            <a:endParaRPr lang="ru-RU" altLang="ru-RU" smtClean="0"/>
          </a:p>
          <a:p>
            <a:pPr algn="just">
              <a:spcBef>
                <a:spcPct val="0"/>
              </a:spcBef>
            </a:pPr>
            <a:endParaRPr lang="ru-RU" altLang="ru-RU" b="1" smtClean="0">
              <a:solidFill>
                <a:srgbClr val="00000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Из 1С:Университет в 1С:БГУ 2.0: </a:t>
            </a:r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сведения об обучающихся, договорах на оказание платных образовательных услуг, приказах по контингенту.</a:t>
            </a:r>
            <a:endParaRPr lang="ru-RU" altLang="ru-RU" sz="1600" smtClean="0"/>
          </a:p>
          <a:p>
            <a:pPr>
              <a:spcBef>
                <a:spcPct val="0"/>
              </a:spcBef>
            </a:pPr>
            <a:r>
              <a:rPr lang="ru-RU" altLang="ru-RU" b="1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Из 1С:БГУ 2.0 в 1С:Университет: </a:t>
            </a:r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сведения об оплате обучения по договорам. Деканаты видят должников и работают с ними.</a:t>
            </a:r>
          </a:p>
          <a:p>
            <a:pPr>
              <a:spcBef>
                <a:spcPct val="0"/>
              </a:spcBef>
              <a:buClr>
                <a:srgbClr val="000000"/>
              </a:buClr>
              <a:buSzPts val="1400"/>
            </a:pPr>
            <a:endParaRPr lang="ru-RU" altLang="ru-RU" smtClean="0"/>
          </a:p>
          <a:p>
            <a:pPr>
              <a:spcBef>
                <a:spcPct val="0"/>
              </a:spcBef>
              <a:buClr>
                <a:srgbClr val="000000"/>
              </a:buClr>
              <a:buSzPts val="1400"/>
            </a:pPr>
            <a:r>
              <a:rPr lang="ru-RU" altLang="ru-RU" smtClean="0"/>
              <a:t>3. </a:t>
            </a:r>
            <a:r>
              <a:rPr lang="ru-RU" altLang="ru-RU" b="1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в ДГУ </a:t>
            </a:r>
            <a:r>
              <a:rPr lang="ru-RU" altLang="ru-RU" b="1" smtClean="0"/>
              <a:t>: </a:t>
            </a:r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приказы по контингенту обучающихся</a:t>
            </a:r>
          </a:p>
          <a:p>
            <a:pPr algn="just">
              <a:spcBef>
                <a:spcPct val="0"/>
              </a:spcBef>
              <a:buClr>
                <a:srgbClr val="000000"/>
              </a:buClr>
              <a:buSzPts val="1400"/>
            </a:pPr>
            <a:r>
              <a:rPr lang="ru-RU" altLang="ru-RU" b="1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Из </a:t>
            </a:r>
            <a:r>
              <a:rPr lang="ru-RU" altLang="ru-RU" b="1" smtClean="0"/>
              <a:t>1С:Документооборот в </a:t>
            </a:r>
            <a:r>
              <a:rPr lang="ru-RU" altLang="ru-RU" b="1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1С:Университет</a:t>
            </a:r>
            <a:r>
              <a:rPr lang="ru-RU" altLang="ru-RU" b="1" smtClean="0"/>
              <a:t>:  </a:t>
            </a:r>
            <a:r>
              <a:rPr lang="ru-RU" altLang="ru-RU" smtClean="0"/>
              <a:t>регистрационный номер и дата регистрации приказа</a:t>
            </a:r>
          </a:p>
          <a:p>
            <a:pPr>
              <a:spcBef>
                <a:spcPct val="0"/>
              </a:spcBef>
              <a:buClr>
                <a:srgbClr val="000000"/>
              </a:buClr>
              <a:buSzPts val="1400"/>
            </a:pPr>
            <a:endParaRPr lang="ru-RU" altLang="ru-RU" smtClean="0"/>
          </a:p>
          <a:p>
            <a:pPr>
              <a:spcBef>
                <a:spcPct val="0"/>
              </a:spcBef>
              <a:buClr>
                <a:srgbClr val="000000"/>
              </a:buClr>
              <a:buSzPts val="1400"/>
            </a:pPr>
            <a:r>
              <a:rPr lang="ru-RU" altLang="ru-RU" b="1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4. Из 1С:ЗКГУ КОРП в 1С:Университет: </a:t>
            </a:r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данные о сотрудниках, информация о трудовых отношениях в подразделениях университета.</a:t>
            </a:r>
            <a:endParaRPr lang="ru-RU" altLang="ru-RU" smtClean="0"/>
          </a:p>
          <a:p>
            <a:pPr>
              <a:spcBef>
                <a:spcPct val="0"/>
              </a:spcBef>
              <a:buClr>
                <a:srgbClr val="000000"/>
              </a:buClr>
              <a:buSzPts val="1400"/>
            </a:pPr>
            <a:endParaRPr lang="ru-RU" altLang="ru-RU" smtClean="0"/>
          </a:p>
          <a:p>
            <a:pPr>
              <a:spcBef>
                <a:spcPct val="0"/>
              </a:spcBef>
              <a:buClr>
                <a:srgbClr val="000000"/>
              </a:buClr>
              <a:buSzPts val="1400"/>
            </a:pPr>
            <a:r>
              <a:rPr lang="ru-RU" altLang="ru-RU" smtClean="0"/>
              <a:t>5. Генерация и Выгрузка учетных данных из 1С:Университета в </a:t>
            </a:r>
            <a:r>
              <a:rPr lang="en-US" altLang="ru-RU" smtClean="0"/>
              <a:t>Active Directory (</a:t>
            </a:r>
            <a:r>
              <a:rPr lang="ru-RU" altLang="ru-RU" smtClean="0"/>
              <a:t>не используем облачную) позволяет использовать единые данные для входа в различные сервисы используемые в ВУЗе.</a:t>
            </a:r>
          </a:p>
          <a:p>
            <a:pPr>
              <a:spcBef>
                <a:spcPct val="0"/>
              </a:spcBef>
              <a:buClr>
                <a:srgbClr val="000000"/>
              </a:buClr>
              <a:buSzPts val="1400"/>
            </a:pPr>
            <a:r>
              <a:rPr lang="ru-RU" altLang="ru-RU" smtClean="0"/>
              <a:t>Подключили МС, Гугл,  Блэкбоард, Ирбис.</a:t>
            </a:r>
          </a:p>
          <a:p>
            <a:pPr>
              <a:spcBef>
                <a:spcPct val="0"/>
              </a:spcBef>
              <a:buClr>
                <a:srgbClr val="000000"/>
              </a:buClr>
              <a:buSzPts val="1400"/>
            </a:pPr>
            <a:endParaRPr lang="ru-RU" altLang="ru-RU" smtClean="0">
              <a:solidFill>
                <a:srgbClr val="00000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buSzPts val="1400"/>
            </a:pPr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6.с «1С-Битрикс: Внутренний портал учебного заведения» (личный кабинет студента, личный кабинет сотрудника, личный кабинет абитуриента), с ФИС ГИА и Приема и с Суперсервисом «Поступи в вуз онлайн». </a:t>
            </a:r>
            <a:r>
              <a:rPr lang="ru-RU" altLang="ru-RU" smtClean="0"/>
              <a:t>Во время проведения ПК многие ВУЗы столкнулись с проблемами в работе СС, наша ПК не стала исключением, также как и в большинстве ВУЗов работа по приему проходила в ручном режиме без использования API. В следующую ПК разработчики обещают замечания по ПК этого года. Интеграция систем «1С:Университет» и 1С:Битрикс «Портал университета»  решило задачу управления поступлением абитуриентами через портал, оплаты обучения, формируем договор, скидки, </a:t>
            </a:r>
            <a:r>
              <a:rPr lang="en-US" altLang="ru-RU" smtClean="0"/>
              <a:t>QR </a:t>
            </a:r>
            <a:r>
              <a:rPr lang="ru-RU" altLang="ru-RU" smtClean="0"/>
              <a:t>код оплаты. Планирую подключить платежный шлюз. </a:t>
            </a:r>
            <a:endParaRPr lang="en-US" altLang="ru-RU" smtClean="0">
              <a:solidFill>
                <a:srgbClr val="00000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spcBef>
                <a:spcPct val="0"/>
              </a:spcBef>
              <a:buClr>
                <a:srgbClr val="000000"/>
              </a:buClr>
              <a:buSzPts val="1400"/>
            </a:pPr>
            <a:endParaRPr lang="ru-RU" altLang="ru-RU" smtClean="0"/>
          </a:p>
          <a:p>
            <a:pPr>
              <a:spcBef>
                <a:spcPct val="0"/>
              </a:spcBef>
              <a:buSzPts val="1400"/>
            </a:pPr>
            <a:endParaRPr lang="ru-RU" altLang="ru-RU" smtClean="0"/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ДГУ.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Внедрение и бесшовная интеграция 1С: Документооборота с информационными системами университета (1С:Университет, 1С:ЗКГУ, 1С:БГУ) в части: приказов по обучающимся (СПО,ВО,ДПО), кадровых приказов, табелей учета рабочего времени и финансовых документов!</a:t>
            </a:r>
          </a:p>
          <a:p>
            <a:pPr>
              <a:spcBef>
                <a:spcPct val="0"/>
              </a:spcBef>
              <a:buSzPts val="1400"/>
            </a:pPr>
            <a:endParaRPr lang="ru-RU" altLang="ru-RU" smtClean="0"/>
          </a:p>
          <a:p>
            <a:pPr>
              <a:spcBef>
                <a:spcPct val="0"/>
              </a:spcBef>
              <a:buSzPts val="1400"/>
            </a:pPr>
            <a:endParaRPr lang="ru-RU" altLang="ru-RU" smtClean="0"/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 </a:t>
            </a:r>
          </a:p>
          <a:p>
            <a:pPr>
              <a:spcBef>
                <a:spcPct val="0"/>
              </a:spcBef>
              <a:buSzPts val="1400"/>
            </a:pPr>
            <a:r>
              <a:rPr lang="ru-RU" altLang="ru-RU" smtClean="0"/>
              <a:t>Настройка обмена с сервисом 1С:Личный кабинет сотрудника позволяет сократить время, которое уходит на предоставление расчетных листков. Этот сервис позволяет сотрудникам в любой момент в любом месте, где есть интернет, посмотреть сведения о зарплате. Сотрудникам не нужно ходить в бухгалтерию, а бухгалтерии отвлекаться от своих дел.  В перспективе после решения вопроса с выпуском КЭП для сотрудников планируется использование функционала кабинета сотрудников для получения справок о заработке, оформления заявление на отпуск, командировку и многое другое, что позволит бухгалтерии и кадрам сократить время, которое уходит на согласование отпусков, получение справок и других документов. </a:t>
            </a:r>
            <a:endParaRPr lang="en-US" altLang="ru-RU" smtClean="0"/>
          </a:p>
          <a:p>
            <a:pPr>
              <a:spcBef>
                <a:spcPct val="0"/>
              </a:spcBef>
              <a:buSzPts val="1400"/>
            </a:pPr>
            <a:endParaRPr lang="en-US" altLang="ru-RU" smtClean="0"/>
          </a:p>
        </p:txBody>
      </p:sp>
      <p:sp>
        <p:nvSpPr>
          <p:cNvPr id="25604" name="Google Shape;148;p34:notes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31338"/>
            <a:ext cx="2946400" cy="498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400"/>
            </a:pPr>
            <a:fld id="{0547F705-DF5E-4251-90A7-20D2BBB9E9E6}" type="slidenum">
              <a:rPr lang="ru-RU" altLang="ru-RU"/>
              <a:pPr>
                <a:buSzPts val="1400"/>
              </a:pPr>
              <a:t>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Google Shape;154;p11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422275" y="1241425"/>
            <a:ext cx="5953125" cy="3349625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Google Shape;155;p11:notes"/>
          <p:cNvSpPr>
            <a:spLocks noGrp="1"/>
          </p:cNvSpPr>
          <p:nvPr>
            <p:ph type="body" idx="1"/>
          </p:nvPr>
        </p:nvSpPr>
        <p:spPr bwMode="auto">
          <a:xfrm>
            <a:off x="679450" y="4778375"/>
            <a:ext cx="5438775" cy="3910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Pts val="1400"/>
            </a:pPr>
            <a:endParaRPr lang="ru-RU" altLang="ru-RU" smtClean="0"/>
          </a:p>
        </p:txBody>
      </p:sp>
      <p:sp>
        <p:nvSpPr>
          <p:cNvPr id="27652" name="Google Shape;156;p11:notes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31338"/>
            <a:ext cx="2946400" cy="498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400"/>
            </a:pPr>
            <a:fld id="{4FE1CCB3-86D5-45D6-99D7-AF3F3D1D70E0}" type="slidenum">
              <a:rPr lang="ru-RU" altLang="ru-RU"/>
              <a:pPr>
                <a:buSzPts val="1400"/>
              </a:pPr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Google Shape;164;p35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422275" y="1241425"/>
            <a:ext cx="5953125" cy="3349625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Google Shape;165;p35:notes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78375"/>
            <a:ext cx="5438775" cy="3910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marL="285750" indent="-285750" algn="just">
              <a:spcBef>
                <a:spcPct val="0"/>
              </a:spcBef>
              <a:buSzPts val="1400"/>
              <a:buFontTx/>
              <a:buChar char="•"/>
            </a:pPr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В процессе внедрения программного продукта «1С:Университет» был осуществлен импорт данных по актуальному контингенту из информационной системы используемой на тот момент в ВУЗе. Также была проведена существенная адаптация интерфейсной формы пользователей для более гибкой настройки прав доступа с учетом особенностей управления в организации, которая отсутствовала в тиражном решении. </a:t>
            </a:r>
            <a:r>
              <a:rPr lang="ru-RU" altLang="ru-RU" smtClean="0">
                <a:solidFill>
                  <a:srgbClr val="0070C0"/>
                </a:solidFill>
              </a:rPr>
              <a:t>Реализована выгрузка ФИС ФРДО по шаблонам  дополнительного профессионального образования и профессионального обучения.</a:t>
            </a:r>
            <a:endParaRPr lang="ru-RU" altLang="ru-RU" smtClean="0"/>
          </a:p>
          <a:p>
            <a:pPr marL="285750" indent="-285750" algn="just">
              <a:spcBef>
                <a:spcPct val="0"/>
              </a:spcBef>
              <a:buClr>
                <a:srgbClr val="000000"/>
              </a:buClr>
              <a:buSzPts val="1400"/>
              <a:buFontTx/>
              <a:buChar char="•"/>
            </a:pPr>
            <a:r>
              <a:rPr lang="ru-RU" altLang="ru-RU" b="1" smtClean="0">
                <a:solidFill>
                  <a:srgbClr val="0070C0"/>
                </a:solidFill>
              </a:rPr>
              <a:t>адаптация интерфейсной формы пользователей для более гибкой настройки прав доступа с учетом особенностей управления в организации, которая отсутствовала в тиражном решении</a:t>
            </a:r>
            <a:endParaRPr lang="ru-RU" altLang="ru-RU" smtClean="0"/>
          </a:p>
          <a:p>
            <a:pPr marL="285750" indent="-285750" algn="just">
              <a:spcBef>
                <a:spcPct val="0"/>
              </a:spcBef>
              <a:buClr>
                <a:srgbClr val="000000"/>
              </a:buClr>
              <a:buSzPts val="1400"/>
              <a:buFontTx/>
              <a:buChar char="•"/>
            </a:pPr>
            <a:r>
              <a:rPr lang="ru-RU" altLang="ru-RU" b="1" smtClean="0">
                <a:solidFill>
                  <a:srgbClr val="0070C0"/>
                </a:solidFill>
              </a:rPr>
              <a:t>реализована выгрузка ФИС ФРДО по шаблонам  дополнительного профессионального образования и профессионального обучения</a:t>
            </a:r>
            <a:endParaRPr lang="ru-RU" altLang="ru-RU" smtClean="0"/>
          </a:p>
          <a:p>
            <a:pPr marL="285750" indent="-285750" algn="just">
              <a:spcBef>
                <a:spcPct val="0"/>
              </a:spcBef>
              <a:buClr>
                <a:srgbClr val="000000"/>
              </a:buClr>
              <a:buSzPts val="1400"/>
              <a:buFontTx/>
              <a:buChar char="•"/>
            </a:pPr>
            <a:r>
              <a:rPr lang="ru-RU" altLang="ru-RU" b="1" smtClean="0">
                <a:solidFill>
                  <a:srgbClr val="0070C0"/>
                </a:solidFill>
              </a:rPr>
              <a:t>для ПК реализованы возможность формирования и печати протоколов  приемной комиссии: протокол утверждения списка поступающих, протокол рекомендованных к зачислению, протокол утверждения перечня индивидуальных достижений, протокол допуска к вступительным испытаниям.</a:t>
            </a:r>
            <a:endParaRPr lang="ru-RU" altLang="ru-RU" smtClean="0"/>
          </a:p>
          <a:p>
            <a:pPr marL="285750" indent="-285750" algn="just">
              <a:spcBef>
                <a:spcPct val="0"/>
              </a:spcBef>
              <a:buClr>
                <a:srgbClr val="000000"/>
              </a:buClr>
              <a:buSzPts val="1400"/>
              <a:buFontTx/>
              <a:buChar char="•"/>
            </a:pPr>
            <a:r>
              <a:rPr lang="ru-RU" altLang="ru-RU" b="1" smtClean="0">
                <a:solidFill>
                  <a:srgbClr val="0070C0"/>
                </a:solidFill>
              </a:rPr>
              <a:t>Реализована учет индивидуальных скидок обучающихся по платным образовательным услугам</a:t>
            </a:r>
            <a:endParaRPr lang="ru-RU" altLang="ru-RU" smtClean="0"/>
          </a:p>
          <a:p>
            <a:pPr marL="285750" indent="-285750" algn="just">
              <a:spcBef>
                <a:spcPct val="0"/>
              </a:spcBef>
              <a:buClr>
                <a:srgbClr val="000000"/>
              </a:buClr>
              <a:buSzPts val="1400"/>
              <a:buFontTx/>
              <a:buChar char="•"/>
            </a:pPr>
            <a:r>
              <a:rPr lang="ru-RU" altLang="ru-RU" b="1" smtClean="0">
                <a:solidFill>
                  <a:srgbClr val="0070C0"/>
                </a:solidFill>
              </a:rPr>
              <a:t>Доработан механизм формирования договоров и дополнительных соглашений на оказание образовательных услуг: расчет стоимости с учетом индивидуальной скидки на обучение, автоматическое заполнение учебного плана   </a:t>
            </a:r>
          </a:p>
          <a:p>
            <a:pPr marL="285750" indent="-285750" algn="just" eaLnBrk="1" hangingPunct="1">
              <a:spcBef>
                <a:spcPct val="0"/>
              </a:spcBef>
              <a:buClr>
                <a:srgbClr val="000000"/>
              </a:buClr>
              <a:buSzPts val="1400"/>
              <a:buFontTx/>
              <a:buChar char="•"/>
            </a:pPr>
            <a:r>
              <a:rPr lang="ru-RU" altLang="ru-RU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формирование, хранение и печать справок в пф, по месту требования и военкомат</a:t>
            </a:r>
          </a:p>
          <a:p>
            <a:pPr marL="285750" indent="-285750" algn="just" eaLnBrk="1" hangingPunct="1">
              <a:spcBef>
                <a:spcPct val="0"/>
              </a:spcBef>
              <a:buClr>
                <a:srgbClr val="000000"/>
              </a:buClr>
              <a:buSzPts val="1400"/>
              <a:buFontTx/>
              <a:buChar char="•"/>
            </a:pPr>
            <a:r>
              <a:rPr lang="ru-RU" altLang="ru-RU" smtClean="0">
                <a:solidFill>
                  <a:srgbClr val="0070C0"/>
                </a:solidFill>
                <a:sym typeface="Calibri" panose="020F0502020204030204" pitchFamily="34" charset="0"/>
              </a:rPr>
              <a:t>интеграция с суперсервисом</a:t>
            </a:r>
            <a:endParaRPr lang="ru-RU" altLang="ru-RU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285750" indent="-285750" algn="just" eaLnBrk="1" hangingPunct="1">
              <a:spcBef>
                <a:spcPct val="0"/>
              </a:spcBef>
              <a:buClr>
                <a:srgbClr val="000000"/>
              </a:buClr>
              <a:buSzPts val="1400"/>
              <a:buFontTx/>
              <a:buChar char="•"/>
            </a:pPr>
            <a:r>
              <a:rPr lang="ru-RU" altLang="ru-RU" b="1" smtClean="0">
                <a:solidFill>
                  <a:srgbClr val="0070C0"/>
                </a:solidFill>
              </a:rPr>
              <a:t>Доработан механизм формирования ведомостей с учетом приоритетов заявлений</a:t>
            </a:r>
            <a:endParaRPr lang="ru-RU" altLang="ru-RU" smtClean="0"/>
          </a:p>
          <a:p>
            <a:pPr marL="285750" indent="-285750" algn="just" eaLnBrk="1" hangingPunct="1">
              <a:spcBef>
                <a:spcPct val="0"/>
              </a:spcBef>
              <a:buClr>
                <a:srgbClr val="000000"/>
              </a:buClr>
              <a:buSzPts val="1400"/>
              <a:buFontTx/>
              <a:buChar char="•"/>
            </a:pPr>
            <a:r>
              <a:rPr lang="ru-RU" altLang="ru-RU" smtClean="0">
                <a:solidFill>
                  <a:srgbClr val="0070C0"/>
                </a:solidFill>
              </a:rPr>
              <a:t>доработка большинства типовых отчетов, для получения информации в разрезе данных с учетом особенностей учёта в ВУЗе</a:t>
            </a:r>
          </a:p>
          <a:p>
            <a:pPr marL="285750" indent="-285750" algn="just" eaLnBrk="1" hangingPunct="1">
              <a:spcBef>
                <a:spcPct val="0"/>
              </a:spcBef>
              <a:buClr>
                <a:srgbClr val="000000"/>
              </a:buClr>
              <a:buSzPts val="1400"/>
              <a:buFontTx/>
              <a:buChar char="•"/>
            </a:pPr>
            <a:r>
              <a:rPr lang="ru-RU" altLang="ru-RU" smtClean="0">
                <a:solidFill>
                  <a:srgbClr val="0070C0"/>
                </a:solidFill>
              </a:rPr>
              <a:t>печатные формы приказов в соответствии с макетами принятыми в ВУЗе </a:t>
            </a:r>
          </a:p>
          <a:p>
            <a:pPr marL="285750" indent="-285750" algn="just" eaLnBrk="1" hangingPunct="1">
              <a:spcBef>
                <a:spcPct val="0"/>
              </a:spcBef>
              <a:buClr>
                <a:srgbClr val="000000"/>
              </a:buClr>
              <a:buSzPts val="1400"/>
            </a:pPr>
            <a:endParaRPr lang="ru-RU" altLang="ru-RU" smtClean="0"/>
          </a:p>
          <a:p>
            <a:pPr marL="285750" indent="-285750" algn="just" eaLnBrk="1" hangingPunct="1">
              <a:spcBef>
                <a:spcPct val="0"/>
              </a:spcBef>
              <a:buClr>
                <a:srgbClr val="000000"/>
              </a:buClr>
              <a:buSzPts val="1400"/>
              <a:buFontTx/>
              <a:buChar char="•"/>
            </a:pPr>
            <a:endParaRPr lang="ru-RU" altLang="ru-RU" smtClean="0"/>
          </a:p>
          <a:p>
            <a:pPr marL="285750" indent="-285750" algn="just">
              <a:spcBef>
                <a:spcPct val="0"/>
              </a:spcBef>
              <a:buClr>
                <a:srgbClr val="000000"/>
              </a:buClr>
              <a:buSzPts val="1400"/>
              <a:buFontTx/>
              <a:buChar char="•"/>
            </a:pPr>
            <a:endParaRPr lang="ru-RU" altLang="ru-RU" smtClean="0"/>
          </a:p>
          <a:p>
            <a:pPr marL="285750" indent="-285750" algn="just">
              <a:spcBef>
                <a:spcPct val="0"/>
              </a:spcBef>
              <a:buClr>
                <a:srgbClr val="000000"/>
              </a:buClr>
              <a:buSzPts val="1400"/>
            </a:pPr>
            <a:endParaRPr lang="ru-RU" altLang="ru-RU" b="1" smtClean="0">
              <a:solidFill>
                <a:srgbClr val="0070C0"/>
              </a:solidFill>
            </a:endParaRPr>
          </a:p>
          <a:p>
            <a:pPr marL="285750" indent="-285750" algn="just">
              <a:spcBef>
                <a:spcPct val="0"/>
              </a:spcBef>
              <a:buClr>
                <a:srgbClr val="000000"/>
              </a:buClr>
              <a:buSzPts val="1400"/>
            </a:pPr>
            <a:endParaRPr lang="ru-RU" altLang="ru-RU" b="1" smtClean="0">
              <a:solidFill>
                <a:srgbClr val="0070C0"/>
              </a:solidFill>
            </a:endParaRPr>
          </a:p>
          <a:p>
            <a:pPr marL="285750" indent="-285750" algn="just">
              <a:spcBef>
                <a:spcPct val="0"/>
              </a:spcBef>
              <a:buClr>
                <a:srgbClr val="000000"/>
              </a:buClr>
              <a:buSzPts val="1400"/>
            </a:pPr>
            <a:endParaRPr lang="ru-RU" altLang="ru-RU" b="1" smtClean="0">
              <a:solidFill>
                <a:srgbClr val="0070C0"/>
              </a:solidFill>
            </a:endParaRPr>
          </a:p>
          <a:p>
            <a:pPr marL="285750" indent="-285750" algn="just">
              <a:spcBef>
                <a:spcPct val="0"/>
              </a:spcBef>
              <a:buClr>
                <a:srgbClr val="000000"/>
              </a:buClr>
              <a:buSzPts val="1400"/>
            </a:pPr>
            <a:endParaRPr lang="ru-RU" altLang="ru-RU" b="1" smtClean="0">
              <a:solidFill>
                <a:srgbClr val="0070C0"/>
              </a:solidFill>
            </a:endParaRPr>
          </a:p>
          <a:p>
            <a:pPr marL="285750" indent="-285750" algn="just">
              <a:spcBef>
                <a:spcPct val="0"/>
              </a:spcBef>
              <a:buClr>
                <a:srgbClr val="000000"/>
              </a:buClr>
              <a:buSzPts val="1400"/>
            </a:pPr>
            <a:endParaRPr lang="ru-RU" altLang="ru-RU" b="1" smtClean="0">
              <a:solidFill>
                <a:srgbClr val="0070C0"/>
              </a:solidFill>
            </a:endParaRPr>
          </a:p>
          <a:p>
            <a:pPr marL="285750" indent="-285750" algn="just">
              <a:spcBef>
                <a:spcPct val="0"/>
              </a:spcBef>
              <a:buClr>
                <a:srgbClr val="000000"/>
              </a:buClr>
              <a:buSzPts val="1400"/>
            </a:pPr>
            <a:endParaRPr lang="ru-RU" altLang="ru-RU" b="1" smtClean="0">
              <a:solidFill>
                <a:srgbClr val="0070C0"/>
              </a:solidFill>
            </a:endParaRPr>
          </a:p>
          <a:p>
            <a:pPr marL="285750" indent="-285750" algn="just">
              <a:spcBef>
                <a:spcPct val="0"/>
              </a:spcBef>
              <a:buSzPts val="1400"/>
            </a:pPr>
            <a:endParaRPr lang="ru-RU" altLang="ru-RU" smtClean="0">
              <a:solidFill>
                <a:srgbClr val="0070C0"/>
              </a:solidFill>
            </a:endParaRPr>
          </a:p>
          <a:p>
            <a:pPr marL="285750" indent="-285750" algn="just">
              <a:spcBef>
                <a:spcPct val="0"/>
              </a:spcBef>
              <a:buSzPts val="1400"/>
            </a:pPr>
            <a:endParaRPr lang="ru-RU" altLang="ru-RU" smtClean="0">
              <a:solidFill>
                <a:srgbClr val="0070C0"/>
              </a:solidFill>
            </a:endParaRPr>
          </a:p>
          <a:p>
            <a:pPr marL="285750" indent="-285750" algn="just">
              <a:spcBef>
                <a:spcPct val="0"/>
              </a:spcBef>
              <a:buSzPts val="1400"/>
            </a:pPr>
            <a:endParaRPr lang="ru-RU" altLang="ru-RU" smtClean="0">
              <a:solidFill>
                <a:srgbClr val="0070C0"/>
              </a:solidFill>
            </a:endParaRPr>
          </a:p>
          <a:p>
            <a:pPr marL="285750" indent="-285750">
              <a:spcBef>
                <a:spcPct val="0"/>
              </a:spcBef>
              <a:buSzPts val="1400"/>
            </a:pPr>
            <a:endParaRPr lang="ru-RU" altLang="ru-RU" b="1" smtClean="0">
              <a:solidFill>
                <a:srgbClr val="0070C0"/>
              </a:solidFill>
            </a:endParaRPr>
          </a:p>
          <a:p>
            <a:pPr marL="285750" indent="-285750">
              <a:spcBef>
                <a:spcPct val="0"/>
              </a:spcBef>
              <a:buSzPts val="1400"/>
            </a:pPr>
            <a:endParaRPr lang="ru-RU" altLang="ru-RU" smtClean="0">
              <a:solidFill>
                <a:srgbClr val="000000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285750" indent="-285750">
              <a:spcBef>
                <a:spcPct val="0"/>
              </a:spcBef>
              <a:buSzPts val="1400"/>
            </a:pPr>
            <a:endParaRPr lang="ru-RU" altLang="ru-RU" smtClean="0"/>
          </a:p>
        </p:txBody>
      </p:sp>
      <p:sp>
        <p:nvSpPr>
          <p:cNvPr id="29700" name="Google Shape;166;p35:notes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31338"/>
            <a:ext cx="2946400" cy="498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400"/>
            </a:pPr>
            <a:fld id="{A604CE91-886B-493E-AA43-30065935265C}" type="slidenum">
              <a:rPr lang="ru-RU" altLang="ru-RU"/>
              <a:pPr>
                <a:buSzPts val="1400"/>
              </a:pPr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Google Shape;188;p37:notes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422275" y="1241425"/>
            <a:ext cx="5953125" cy="3349625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cap="flat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Google Shape;189;p37:notes"/>
          <p:cNvSpPr>
            <a:spLocks noGrp="1"/>
          </p:cNvSpPr>
          <p:nvPr>
            <p:ph type="body" idx="1"/>
          </p:nvPr>
        </p:nvSpPr>
        <p:spPr bwMode="auto">
          <a:xfrm>
            <a:off x="679450" y="4778375"/>
            <a:ext cx="5438775" cy="3910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marL="457200" indent="-228600">
              <a:spcBef>
                <a:spcPct val="0"/>
              </a:spcBef>
              <a:buSzPts val="1400"/>
            </a:pPr>
            <a:r>
              <a:rPr lang="ru-RU" altLang="ru-RU" smtClean="0">
                <a:solidFill>
                  <a:srgbClr val="000000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Для расчета стипендий и подготовки реестров для передачи в банк используется программа 1С:ЗКГУ. Функционал, предназначенный для расчетов с персоналом, адаптирован под расчеты стипендий по обучающимися и понятен бухгалтерам-расчетчикам. Между базами «1С:Университет» и «1С:ЗКГУ (студенты)» настроен обмен. Личные данные и все приказы, введенные в программу (по движению контингента и стипендиальным приказам), автоматически выгружаются в «1С:ЗКГУ (студенты)». Таким образом, в «1С:ЗКГУ» содержатся актуальные, ежедневно обновляемые сведения по личным данным, движению контингента и стипендиальным приказам.</a:t>
            </a:r>
          </a:p>
        </p:txBody>
      </p:sp>
      <p:sp>
        <p:nvSpPr>
          <p:cNvPr id="31748" name="Google Shape;190;p37:notes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31338"/>
            <a:ext cx="2946400" cy="498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ts val="1400"/>
            </a:pPr>
            <a:fld id="{FAFCDF41-9336-4FC1-8739-1605339A300F}" type="slidenum">
              <a:rPr lang="ru-RU" altLang="ru-RU"/>
              <a:pPr>
                <a:buSzPts val="1400"/>
              </a:pPr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 descr="Layer 2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3825"/>
            <a:ext cx="11414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 userDrawn="1"/>
        </p:nvSpPr>
        <p:spPr bwMode="auto">
          <a:xfrm>
            <a:off x="8172450" y="4035425"/>
            <a:ext cx="785813" cy="7699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ru-RU" sz="2400" b="1" dirty="0">
                <a:solidFill>
                  <a:schemeClr val="bg1"/>
                </a:solidFill>
              </a:rPr>
              <a:t>1-2</a:t>
            </a:r>
            <a:r>
              <a:rPr lang="en-US" altLang="ru-RU" sz="1000" b="1" dirty="0">
                <a:solidFill>
                  <a:schemeClr val="bg1"/>
                </a:solidFill>
              </a:rPr>
              <a:t/>
            </a:r>
            <a:br>
              <a:rPr lang="en-US" altLang="ru-RU" sz="1000" b="1" dirty="0">
                <a:solidFill>
                  <a:schemeClr val="bg1"/>
                </a:solidFill>
              </a:rPr>
            </a:br>
            <a:r>
              <a:rPr lang="ru-RU" altLang="ru-RU" sz="1000" b="1" dirty="0">
                <a:solidFill>
                  <a:schemeClr val="bg1"/>
                </a:solidFill>
              </a:rPr>
              <a:t>февраля</a:t>
            </a:r>
          </a:p>
          <a:p>
            <a:pPr algn="r" eaLnBrk="1" hangingPunct="1">
              <a:defRPr/>
            </a:pPr>
            <a:r>
              <a:rPr lang="ru-RU" altLang="ru-RU" sz="1000" b="1" dirty="0">
                <a:solidFill>
                  <a:schemeClr val="bg1"/>
                </a:solidFill>
              </a:rPr>
              <a:t>2022 года</a:t>
            </a:r>
          </a:p>
        </p:txBody>
      </p:sp>
      <p:sp>
        <p:nvSpPr>
          <p:cNvPr id="7" name="Rectangle 2"/>
          <p:cNvSpPr txBox="1">
            <a:spLocks noChangeArrowheads="1"/>
          </p:cNvSpPr>
          <p:nvPr userDrawn="1"/>
        </p:nvSpPr>
        <p:spPr bwMode="auto">
          <a:xfrm>
            <a:off x="1835150" y="280988"/>
            <a:ext cx="6408738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tIns="0" rIns="54000" bIns="0" anchor="ctr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rgbClr val="0F5D9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sz="1600" dirty="0">
                <a:solidFill>
                  <a:srgbClr val="005531"/>
                </a:solidFill>
              </a:rPr>
              <a:t>XX</a:t>
            </a:r>
            <a:r>
              <a:rPr lang="en-US" sz="1600" dirty="0">
                <a:solidFill>
                  <a:srgbClr val="005531"/>
                </a:solidFill>
              </a:rPr>
              <a:t>I</a:t>
            </a:r>
            <a:r>
              <a:rPr lang="ru-RU" sz="1600" dirty="0">
                <a:solidFill>
                  <a:srgbClr val="005531"/>
                </a:solidFill>
              </a:rPr>
              <a:t>I международная научно-практическая конференция </a:t>
            </a:r>
            <a:br>
              <a:rPr lang="ru-RU" sz="1600" dirty="0">
                <a:solidFill>
                  <a:srgbClr val="005531"/>
                </a:solidFill>
              </a:rPr>
            </a:br>
            <a:r>
              <a:rPr lang="ru-RU" sz="1600" dirty="0">
                <a:solidFill>
                  <a:srgbClr val="005531"/>
                </a:solidFill>
              </a:rPr>
              <a:t>НОВЫЕ ИНФОРМАЦИОННЫЕ ТЕХНОЛОГИИ В ОБРАЗОВАНИИ </a:t>
            </a:r>
            <a:endParaRPr lang="ru-RU" altLang="ru-RU" sz="1600" dirty="0">
              <a:solidFill>
                <a:srgbClr val="00553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</p:spPr>
        <p:txBody>
          <a:bodyPr/>
          <a:lstStyle>
            <a:lvl1pPr marL="0" indent="0" algn="l"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53710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1835150" y="280988"/>
            <a:ext cx="6408738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tIns="0" rIns="54000" bIns="0" anchor="ctr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rgbClr val="0F5D9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sz="1600" dirty="0">
                <a:solidFill>
                  <a:srgbClr val="005531"/>
                </a:solidFill>
              </a:rPr>
              <a:t>XX</a:t>
            </a:r>
            <a:r>
              <a:rPr lang="en-US" sz="1600" dirty="0">
                <a:solidFill>
                  <a:srgbClr val="005531"/>
                </a:solidFill>
              </a:rPr>
              <a:t>I</a:t>
            </a:r>
            <a:r>
              <a:rPr lang="ru-RU" sz="1600" dirty="0">
                <a:solidFill>
                  <a:srgbClr val="005531"/>
                </a:solidFill>
              </a:rPr>
              <a:t>I международная научно-практическая конференция </a:t>
            </a:r>
            <a:br>
              <a:rPr lang="ru-RU" sz="1600" dirty="0">
                <a:solidFill>
                  <a:srgbClr val="005531"/>
                </a:solidFill>
              </a:rPr>
            </a:br>
            <a:r>
              <a:rPr lang="ru-RU" sz="1600" dirty="0">
                <a:solidFill>
                  <a:srgbClr val="005531"/>
                </a:solidFill>
              </a:rPr>
              <a:t>НОВЫЕ ИНФОРМАЦИОННЫЕ ТЕХНОЛОГИИ В ОБРАЗОВАНИИ </a:t>
            </a:r>
            <a:endParaRPr lang="ru-RU" altLang="ru-RU" sz="1600" dirty="0">
              <a:solidFill>
                <a:srgbClr val="005531"/>
              </a:solidFill>
            </a:endParaRPr>
          </a:p>
        </p:txBody>
      </p:sp>
      <p:pic>
        <p:nvPicPr>
          <p:cNvPr id="6" name="Picture 16" descr="Layer 2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3825"/>
            <a:ext cx="11414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>
            <a:spLocks noChangeArrowheads="1"/>
          </p:cNvSpPr>
          <p:nvPr userDrawn="1"/>
        </p:nvSpPr>
        <p:spPr bwMode="auto">
          <a:xfrm>
            <a:off x="8172450" y="4035425"/>
            <a:ext cx="785813" cy="7699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ru-RU" sz="2400" b="1" dirty="0">
                <a:solidFill>
                  <a:schemeClr val="bg1"/>
                </a:solidFill>
              </a:rPr>
              <a:t>1-2</a:t>
            </a:r>
            <a:r>
              <a:rPr lang="en-US" altLang="ru-RU" sz="1000" b="1" dirty="0">
                <a:solidFill>
                  <a:schemeClr val="bg1"/>
                </a:solidFill>
              </a:rPr>
              <a:t/>
            </a:r>
            <a:br>
              <a:rPr lang="en-US" altLang="ru-RU" sz="1000" b="1" dirty="0">
                <a:solidFill>
                  <a:schemeClr val="bg1"/>
                </a:solidFill>
              </a:rPr>
            </a:br>
            <a:r>
              <a:rPr lang="ru-RU" altLang="ru-RU" sz="1000" b="1" dirty="0">
                <a:solidFill>
                  <a:schemeClr val="bg1"/>
                </a:solidFill>
              </a:rPr>
              <a:t>февраля</a:t>
            </a:r>
          </a:p>
          <a:p>
            <a:pPr algn="r" eaLnBrk="1" hangingPunct="1">
              <a:defRPr/>
            </a:pPr>
            <a:r>
              <a:rPr lang="ru-RU" altLang="ru-RU" sz="1000" b="1" dirty="0">
                <a:solidFill>
                  <a:schemeClr val="bg1"/>
                </a:solidFill>
              </a:rPr>
              <a:t>2022 года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</p:spPr>
        <p:txBody>
          <a:bodyPr/>
          <a:lstStyle>
            <a:lvl1pPr marL="0" indent="0" algn="l"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179028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1835150" y="280988"/>
            <a:ext cx="6408738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tIns="0" rIns="54000" bIns="0" anchor="ctr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rgbClr val="0F5D9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sz="1600" dirty="0">
                <a:solidFill>
                  <a:srgbClr val="005531"/>
                </a:solidFill>
              </a:rPr>
              <a:t>XX</a:t>
            </a:r>
            <a:r>
              <a:rPr lang="en-US" sz="1600" dirty="0">
                <a:solidFill>
                  <a:srgbClr val="005531"/>
                </a:solidFill>
              </a:rPr>
              <a:t>I</a:t>
            </a:r>
            <a:r>
              <a:rPr lang="ru-RU" sz="1600" dirty="0">
                <a:solidFill>
                  <a:srgbClr val="005531"/>
                </a:solidFill>
              </a:rPr>
              <a:t>I международная научно-практическая конференция </a:t>
            </a:r>
            <a:br>
              <a:rPr lang="ru-RU" sz="1600" dirty="0">
                <a:solidFill>
                  <a:srgbClr val="005531"/>
                </a:solidFill>
              </a:rPr>
            </a:br>
            <a:r>
              <a:rPr lang="ru-RU" sz="1600" dirty="0">
                <a:solidFill>
                  <a:srgbClr val="005531"/>
                </a:solidFill>
              </a:rPr>
              <a:t>НОВЫЕ ИНФОРМАЦИОННЫЕ ТЕХНОЛОГИИ В ОБРАЗОВАНИИ </a:t>
            </a:r>
            <a:endParaRPr lang="ru-RU" altLang="ru-RU" sz="1600" dirty="0">
              <a:solidFill>
                <a:srgbClr val="005531"/>
              </a:solidFill>
            </a:endParaRPr>
          </a:p>
        </p:txBody>
      </p:sp>
      <p:pic>
        <p:nvPicPr>
          <p:cNvPr id="6" name="Picture 16" descr="Layer 2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3825"/>
            <a:ext cx="11414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>
            <a:spLocks noChangeArrowheads="1"/>
          </p:cNvSpPr>
          <p:nvPr userDrawn="1"/>
        </p:nvSpPr>
        <p:spPr bwMode="auto">
          <a:xfrm>
            <a:off x="8172450" y="4035425"/>
            <a:ext cx="785813" cy="7699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ru-RU" sz="2400" b="1" dirty="0">
                <a:solidFill>
                  <a:schemeClr val="bg1"/>
                </a:solidFill>
              </a:rPr>
              <a:t>1-2</a:t>
            </a:r>
            <a:r>
              <a:rPr lang="en-US" altLang="ru-RU" sz="1000" b="1" dirty="0">
                <a:solidFill>
                  <a:schemeClr val="bg1"/>
                </a:solidFill>
              </a:rPr>
              <a:t/>
            </a:r>
            <a:br>
              <a:rPr lang="en-US" altLang="ru-RU" sz="1000" b="1" dirty="0">
                <a:solidFill>
                  <a:schemeClr val="bg1"/>
                </a:solidFill>
              </a:rPr>
            </a:br>
            <a:r>
              <a:rPr lang="ru-RU" altLang="ru-RU" sz="1000" b="1" dirty="0">
                <a:solidFill>
                  <a:schemeClr val="bg1"/>
                </a:solidFill>
              </a:rPr>
              <a:t>февраля</a:t>
            </a:r>
          </a:p>
          <a:p>
            <a:pPr algn="r" eaLnBrk="1" hangingPunct="1">
              <a:defRPr/>
            </a:pPr>
            <a:r>
              <a:rPr lang="ru-RU" altLang="ru-RU" sz="1000" b="1" dirty="0">
                <a:solidFill>
                  <a:schemeClr val="bg1"/>
                </a:solidFill>
              </a:rPr>
              <a:t>2022 года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</p:spPr>
        <p:txBody>
          <a:bodyPr/>
          <a:lstStyle>
            <a:lvl1pPr marL="0" indent="0" algn="l"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978303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1619250" y="280988"/>
            <a:ext cx="6408738" cy="492125"/>
          </a:xfrm>
          <a:prstGeom prst="rect">
            <a:avLst/>
          </a:prstGeom>
          <a:noFill/>
          <a:ln>
            <a:noFill/>
          </a:ln>
          <a:effectLst/>
        </p:spPr>
        <p:txBody>
          <a:bodyPr lIns="54000" tIns="0" rIns="54000" bIns="0" anchor="ctr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rgbClr val="0F5D9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sz="1600" dirty="0">
                <a:solidFill>
                  <a:srgbClr val="005531"/>
                </a:solidFill>
              </a:rPr>
              <a:t>XX</a:t>
            </a:r>
            <a:r>
              <a:rPr lang="en-US" sz="1600" dirty="0">
                <a:solidFill>
                  <a:srgbClr val="005531"/>
                </a:solidFill>
              </a:rPr>
              <a:t>I</a:t>
            </a:r>
            <a:r>
              <a:rPr lang="ru-RU" sz="1600" dirty="0">
                <a:solidFill>
                  <a:srgbClr val="005531"/>
                </a:solidFill>
              </a:rPr>
              <a:t>I международная научно-практическая конференция </a:t>
            </a:r>
            <a:br>
              <a:rPr lang="ru-RU" sz="1600" dirty="0">
                <a:solidFill>
                  <a:srgbClr val="005531"/>
                </a:solidFill>
              </a:rPr>
            </a:br>
            <a:r>
              <a:rPr lang="ru-RU" sz="1600" dirty="0">
                <a:solidFill>
                  <a:srgbClr val="005531"/>
                </a:solidFill>
              </a:rPr>
              <a:t>НОВЫЕ ИНФОРМАЦИОННЫЕ ТЕХНОЛОГИИ В ОБРАЗОВАНИИ </a:t>
            </a:r>
            <a:endParaRPr lang="ru-RU" altLang="ru-RU" sz="1600" dirty="0">
              <a:solidFill>
                <a:srgbClr val="005531"/>
              </a:solidFill>
            </a:endParaRPr>
          </a:p>
        </p:txBody>
      </p:sp>
      <p:pic>
        <p:nvPicPr>
          <p:cNvPr id="6" name="Picture 16" descr="Layer 2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00013"/>
            <a:ext cx="11414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>
            <a:spLocks noChangeArrowheads="1"/>
          </p:cNvSpPr>
          <p:nvPr userDrawn="1"/>
        </p:nvSpPr>
        <p:spPr bwMode="auto">
          <a:xfrm>
            <a:off x="8172450" y="4035425"/>
            <a:ext cx="785813" cy="7699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ru-RU" sz="2400" b="1" dirty="0">
                <a:solidFill>
                  <a:schemeClr val="bg1"/>
                </a:solidFill>
              </a:rPr>
              <a:t>1-2</a:t>
            </a:r>
            <a:r>
              <a:rPr lang="en-US" altLang="ru-RU" sz="1000" b="1" dirty="0">
                <a:solidFill>
                  <a:schemeClr val="bg1"/>
                </a:solidFill>
              </a:rPr>
              <a:t/>
            </a:r>
            <a:br>
              <a:rPr lang="en-US" altLang="ru-RU" sz="1000" b="1" dirty="0">
                <a:solidFill>
                  <a:schemeClr val="bg1"/>
                </a:solidFill>
              </a:rPr>
            </a:br>
            <a:r>
              <a:rPr lang="ru-RU" altLang="ru-RU" sz="1000" b="1" dirty="0">
                <a:solidFill>
                  <a:schemeClr val="bg1"/>
                </a:solidFill>
              </a:rPr>
              <a:t>февраля</a:t>
            </a:r>
          </a:p>
          <a:p>
            <a:pPr algn="r" eaLnBrk="1" hangingPunct="1">
              <a:defRPr/>
            </a:pPr>
            <a:r>
              <a:rPr lang="ru-RU" altLang="ru-RU" sz="1000" b="1" dirty="0">
                <a:solidFill>
                  <a:schemeClr val="bg1"/>
                </a:solidFill>
              </a:rPr>
              <a:t>2022 года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</p:spPr>
        <p:txBody>
          <a:bodyPr/>
          <a:lstStyle>
            <a:lvl1pPr marL="0" indent="0" algn="l"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79051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6877050" y="0"/>
            <a:ext cx="2266950" cy="17351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</p:spPr>
        <p:txBody>
          <a:bodyPr anchor="ctr">
            <a:spAutoFit/>
          </a:bodyPr>
          <a:lstStyle>
            <a:lvl1pPr marL="182563" indent="-182563"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F5D9B"/>
              </a:buClr>
              <a:defRPr/>
            </a:pPr>
            <a:endParaRPr lang="en-US" altLang="ru-RU" dirty="0"/>
          </a:p>
          <a:p>
            <a:pPr eaLnBrk="1" hangingPunct="1">
              <a:buClr>
                <a:srgbClr val="0F5D9B"/>
              </a:buClr>
              <a:defRPr/>
            </a:pPr>
            <a:endParaRPr lang="en-US" altLang="ru-RU" dirty="0"/>
          </a:p>
          <a:p>
            <a:pPr eaLnBrk="1" hangingPunct="1">
              <a:buClr>
                <a:srgbClr val="0F5D9B"/>
              </a:buClr>
              <a:defRPr/>
            </a:pPr>
            <a:endParaRPr lang="ru-RU" altLang="ru-RU" dirty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7159625" y="452438"/>
            <a:ext cx="1701800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Здесь будет располагаться</a:t>
            </a:r>
          </a:p>
          <a:p>
            <a:pPr algn="ctr" eaLnBrk="1" hangingPunct="1">
              <a:defRPr/>
            </a:pP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видео с докладчиком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после создания презентации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голубой прямоугольник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нужно удалить, оставив только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место этого размера под видео</a:t>
            </a:r>
          </a:p>
        </p:txBody>
      </p:sp>
      <p:sp>
        <p:nvSpPr>
          <p:cNvPr id="6" name="Rectangle 13"/>
          <p:cNvSpPr txBox="1">
            <a:spLocks noChangeArrowheads="1"/>
          </p:cNvSpPr>
          <p:nvPr userDrawn="1"/>
        </p:nvSpPr>
        <p:spPr bwMode="auto">
          <a:xfrm>
            <a:off x="250825" y="4732338"/>
            <a:ext cx="1728788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1000" b="1" dirty="0">
                <a:solidFill>
                  <a:srgbClr val="008637"/>
                </a:solidFill>
              </a:rPr>
              <a:t>1-2 февраля 2022 года </a:t>
            </a:r>
          </a:p>
        </p:txBody>
      </p:sp>
      <p:sp>
        <p:nvSpPr>
          <p:cNvPr id="7" name="Rectangle 14"/>
          <p:cNvSpPr txBox="1">
            <a:spLocks noChangeArrowheads="1"/>
          </p:cNvSpPr>
          <p:nvPr userDrawn="1"/>
        </p:nvSpPr>
        <p:spPr bwMode="auto">
          <a:xfrm>
            <a:off x="1692275" y="4660900"/>
            <a:ext cx="6624638" cy="261938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800" b="1">
                <a:solidFill>
                  <a:srgbClr val="008637"/>
                </a:solidFill>
              </a:rPr>
              <a:t>XX</a:t>
            </a:r>
            <a:r>
              <a:rPr lang="en-US" altLang="ru-RU" sz="800" b="1">
                <a:solidFill>
                  <a:srgbClr val="008637"/>
                </a:solidFill>
              </a:rPr>
              <a:t>I</a:t>
            </a:r>
            <a:r>
              <a:rPr lang="ru-RU" altLang="ru-RU" sz="800" b="1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>
                <a:solidFill>
                  <a:srgbClr val="008637"/>
                </a:solidFill>
              </a:rPr>
            </a:br>
            <a:r>
              <a:rPr lang="ru-RU" altLang="ru-RU" sz="900" b="1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>
                <a:solidFill>
                  <a:srgbClr val="008637"/>
                </a:solidFill>
              </a:rPr>
              <a:t> </a:t>
            </a:r>
          </a:p>
        </p:txBody>
      </p:sp>
      <p:sp>
        <p:nvSpPr>
          <p:cNvPr id="8" name="Rectangle 15"/>
          <p:cNvSpPr txBox="1">
            <a:spLocks noChangeArrowheads="1"/>
          </p:cNvSpPr>
          <p:nvPr userDrawn="1"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177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98525" indent="-179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83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67650CC-0AAB-45AD-AA64-ECDB6F447141}" type="slidenum">
              <a:rPr lang="ru-RU" altLang="ru-RU" sz="1000" b="1">
                <a:solidFill>
                  <a:srgbClr val="008637"/>
                </a:solidFill>
              </a:rPr>
              <a:pPr algn="r" eaLnBrk="1" hangingPunct="1"/>
              <a:t>‹#›</a:t>
            </a:fld>
            <a:endParaRPr lang="ru-RU" altLang="ru-RU" sz="1000" b="1">
              <a:solidFill>
                <a:srgbClr val="008637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438275"/>
            <a:ext cx="8642350" cy="293370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4143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6877050" y="0"/>
            <a:ext cx="2266950" cy="17351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</p:spPr>
        <p:txBody>
          <a:bodyPr anchor="ctr">
            <a:spAutoFit/>
          </a:bodyPr>
          <a:lstStyle>
            <a:lvl1pPr marL="182563" indent="-182563"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F5D9B"/>
              </a:buClr>
              <a:defRPr/>
            </a:pPr>
            <a:endParaRPr lang="en-US" altLang="ru-RU" dirty="0"/>
          </a:p>
          <a:p>
            <a:pPr eaLnBrk="1" hangingPunct="1">
              <a:buClr>
                <a:srgbClr val="0F5D9B"/>
              </a:buClr>
              <a:defRPr/>
            </a:pPr>
            <a:endParaRPr lang="en-US" altLang="ru-RU" dirty="0"/>
          </a:p>
          <a:p>
            <a:pPr eaLnBrk="1" hangingPunct="1">
              <a:buClr>
                <a:srgbClr val="0F5D9B"/>
              </a:buClr>
              <a:defRPr/>
            </a:pPr>
            <a:endParaRPr lang="ru-RU" alt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7159625" y="452438"/>
            <a:ext cx="1701800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Здесь будет располагаться</a:t>
            </a:r>
          </a:p>
          <a:p>
            <a:pPr algn="ctr" eaLnBrk="1" hangingPunct="1">
              <a:defRPr/>
            </a:pP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видео с докладчиком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после создания презентации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голубой прямоугольник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нужно удалить, оставив только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место этого размера под видео</a:t>
            </a:r>
          </a:p>
        </p:txBody>
      </p:sp>
      <p:sp>
        <p:nvSpPr>
          <p:cNvPr id="9" name="Rectangle 13"/>
          <p:cNvSpPr txBox="1">
            <a:spLocks noChangeArrowheads="1"/>
          </p:cNvSpPr>
          <p:nvPr userDrawn="1"/>
        </p:nvSpPr>
        <p:spPr bwMode="auto">
          <a:xfrm>
            <a:off x="250825" y="4732338"/>
            <a:ext cx="1728788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1000" b="1" dirty="0">
                <a:solidFill>
                  <a:srgbClr val="008637"/>
                </a:solidFill>
              </a:rPr>
              <a:t>1-2 февраля 2022 года </a:t>
            </a:r>
          </a:p>
        </p:txBody>
      </p:sp>
      <p:sp>
        <p:nvSpPr>
          <p:cNvPr id="10" name="Rectangle 14"/>
          <p:cNvSpPr txBox="1">
            <a:spLocks noChangeArrowheads="1"/>
          </p:cNvSpPr>
          <p:nvPr userDrawn="1"/>
        </p:nvSpPr>
        <p:spPr bwMode="auto">
          <a:xfrm>
            <a:off x="1692275" y="4660900"/>
            <a:ext cx="6624638" cy="261938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800" b="1">
                <a:solidFill>
                  <a:srgbClr val="008637"/>
                </a:solidFill>
              </a:rPr>
              <a:t>XX</a:t>
            </a:r>
            <a:r>
              <a:rPr lang="en-US" altLang="ru-RU" sz="800" b="1">
                <a:solidFill>
                  <a:srgbClr val="008637"/>
                </a:solidFill>
              </a:rPr>
              <a:t>I</a:t>
            </a:r>
            <a:r>
              <a:rPr lang="ru-RU" altLang="ru-RU" sz="800" b="1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>
                <a:solidFill>
                  <a:srgbClr val="008637"/>
                </a:solidFill>
              </a:rPr>
            </a:br>
            <a:r>
              <a:rPr lang="ru-RU" altLang="ru-RU" sz="900" b="1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>
                <a:solidFill>
                  <a:srgbClr val="008637"/>
                </a:solidFill>
              </a:rPr>
              <a:t> </a:t>
            </a:r>
          </a:p>
        </p:txBody>
      </p:sp>
      <p:sp>
        <p:nvSpPr>
          <p:cNvPr id="12" name="Rectangle 15"/>
          <p:cNvSpPr txBox="1">
            <a:spLocks noChangeArrowheads="1"/>
          </p:cNvSpPr>
          <p:nvPr userDrawn="1"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177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98525" indent="-179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83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2F849347-02EA-41D9-B579-C77AC74597A2}" type="slidenum">
              <a:rPr lang="ru-RU" altLang="ru-RU" sz="1000" b="1">
                <a:solidFill>
                  <a:srgbClr val="008637"/>
                </a:solidFill>
              </a:rPr>
              <a:pPr algn="r" eaLnBrk="1" hangingPunct="1"/>
              <a:t>‹#›</a:t>
            </a:fld>
            <a:endParaRPr lang="ru-RU" altLang="ru-RU" sz="1000" b="1">
              <a:solidFill>
                <a:srgbClr val="008637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826" y="1260475"/>
            <a:ext cx="4248150" cy="619125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00863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0826" y="1879600"/>
            <a:ext cx="4248150" cy="263716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4264024" cy="61912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863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49" y="1879600"/>
            <a:ext cx="4264025" cy="263716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69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6877050" y="0"/>
            <a:ext cx="2266950" cy="17351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</p:spPr>
        <p:txBody>
          <a:bodyPr anchor="ctr">
            <a:spAutoFit/>
          </a:bodyPr>
          <a:lstStyle>
            <a:lvl1pPr marL="182563" indent="-182563"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F5D9B"/>
              </a:buClr>
              <a:defRPr/>
            </a:pPr>
            <a:endParaRPr lang="en-US" altLang="ru-RU" dirty="0"/>
          </a:p>
          <a:p>
            <a:pPr eaLnBrk="1" hangingPunct="1">
              <a:buClr>
                <a:srgbClr val="0F5D9B"/>
              </a:buClr>
              <a:defRPr/>
            </a:pPr>
            <a:endParaRPr lang="en-US" altLang="ru-RU" dirty="0"/>
          </a:p>
          <a:p>
            <a:pPr eaLnBrk="1" hangingPunct="1">
              <a:buClr>
                <a:srgbClr val="0F5D9B"/>
              </a:buClr>
              <a:defRPr/>
            </a:pPr>
            <a:endParaRPr lang="ru-RU" altLang="ru-RU" dirty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7159625" y="452438"/>
            <a:ext cx="1701800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Здесь будет располагаться</a:t>
            </a:r>
          </a:p>
          <a:p>
            <a:pPr algn="ctr" eaLnBrk="1" hangingPunct="1">
              <a:defRPr/>
            </a:pP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видео с докладчиком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после создания презентации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голубой прямоугольник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нужно удалить, оставив только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место этого размера под видео</a:t>
            </a:r>
          </a:p>
        </p:txBody>
      </p:sp>
      <p:sp>
        <p:nvSpPr>
          <p:cNvPr id="7" name="Rectangle 13"/>
          <p:cNvSpPr txBox="1">
            <a:spLocks noChangeArrowheads="1"/>
          </p:cNvSpPr>
          <p:nvPr userDrawn="1"/>
        </p:nvSpPr>
        <p:spPr bwMode="auto">
          <a:xfrm>
            <a:off x="250825" y="4732338"/>
            <a:ext cx="1728788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1000" b="1" dirty="0">
                <a:solidFill>
                  <a:srgbClr val="008637"/>
                </a:solidFill>
              </a:rPr>
              <a:t>1-2 февраля 2022 года </a:t>
            </a:r>
          </a:p>
        </p:txBody>
      </p:sp>
      <p:sp>
        <p:nvSpPr>
          <p:cNvPr id="8" name="Rectangle 14"/>
          <p:cNvSpPr txBox="1">
            <a:spLocks noChangeArrowheads="1"/>
          </p:cNvSpPr>
          <p:nvPr userDrawn="1"/>
        </p:nvSpPr>
        <p:spPr bwMode="auto">
          <a:xfrm>
            <a:off x="1692275" y="4660900"/>
            <a:ext cx="6624638" cy="261938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800" b="1">
                <a:solidFill>
                  <a:srgbClr val="008637"/>
                </a:solidFill>
              </a:rPr>
              <a:t>XX</a:t>
            </a:r>
            <a:r>
              <a:rPr lang="en-US" altLang="ru-RU" sz="800" b="1">
                <a:solidFill>
                  <a:srgbClr val="008637"/>
                </a:solidFill>
              </a:rPr>
              <a:t>I</a:t>
            </a:r>
            <a:r>
              <a:rPr lang="ru-RU" altLang="ru-RU" sz="800" b="1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>
                <a:solidFill>
                  <a:srgbClr val="008637"/>
                </a:solidFill>
              </a:rPr>
            </a:br>
            <a:r>
              <a:rPr lang="ru-RU" altLang="ru-RU" sz="900" b="1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>
                <a:solidFill>
                  <a:srgbClr val="008637"/>
                </a:solidFill>
              </a:rPr>
              <a:t> </a:t>
            </a:r>
          </a:p>
        </p:txBody>
      </p:sp>
      <p:sp>
        <p:nvSpPr>
          <p:cNvPr id="9" name="Rectangle 15"/>
          <p:cNvSpPr txBox="1">
            <a:spLocks noChangeArrowheads="1"/>
          </p:cNvSpPr>
          <p:nvPr userDrawn="1"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177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98525" indent="-179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83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CF10E89E-99C5-41C7-B5C2-3A416C26740C}" type="slidenum">
              <a:rPr lang="ru-RU" altLang="ru-RU" sz="1000" b="1">
                <a:solidFill>
                  <a:srgbClr val="008637"/>
                </a:solidFill>
              </a:rPr>
              <a:pPr algn="r" eaLnBrk="1" hangingPunct="1"/>
              <a:t>‹#›</a:t>
            </a:fld>
            <a:endParaRPr lang="ru-RU" altLang="ru-RU" sz="1000" b="1">
              <a:solidFill>
                <a:srgbClr val="008637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250825" y="1438275"/>
            <a:ext cx="8642350" cy="2933700"/>
          </a:xfrm>
        </p:spPr>
        <p:txBody>
          <a:bodyPr/>
          <a:lstStyle>
            <a:lvl1pPr marL="0" indent="0" algn="l">
              <a:buNone/>
              <a:defRPr/>
            </a:lvl1pPr>
            <a:lvl2pPr marL="361950" indent="0" algn="l">
              <a:buNone/>
              <a:defRPr/>
            </a:lvl2pPr>
            <a:lvl3pPr marL="719137" indent="0" algn="l">
              <a:buNone/>
              <a:defRPr/>
            </a:lvl3pPr>
            <a:lvl4pPr marL="14097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7668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 txBox="1">
            <a:spLocks noChangeArrowheads="1"/>
          </p:cNvSpPr>
          <p:nvPr userDrawn="1"/>
        </p:nvSpPr>
        <p:spPr bwMode="auto">
          <a:xfrm>
            <a:off x="250825" y="4732338"/>
            <a:ext cx="1728788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1000" b="1" dirty="0">
                <a:solidFill>
                  <a:srgbClr val="008637"/>
                </a:solidFill>
              </a:rPr>
              <a:t>1-2 февраля 2022 года </a:t>
            </a:r>
          </a:p>
        </p:txBody>
      </p:sp>
      <p:sp>
        <p:nvSpPr>
          <p:cNvPr id="7" name="Rectangle 14"/>
          <p:cNvSpPr txBox="1">
            <a:spLocks noChangeArrowheads="1"/>
          </p:cNvSpPr>
          <p:nvPr userDrawn="1"/>
        </p:nvSpPr>
        <p:spPr bwMode="auto">
          <a:xfrm>
            <a:off x="1692275" y="4660900"/>
            <a:ext cx="6624638" cy="261938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800" b="1">
                <a:solidFill>
                  <a:srgbClr val="008637"/>
                </a:solidFill>
              </a:rPr>
              <a:t>XX</a:t>
            </a:r>
            <a:r>
              <a:rPr lang="en-US" altLang="ru-RU" sz="800" b="1">
                <a:solidFill>
                  <a:srgbClr val="008637"/>
                </a:solidFill>
              </a:rPr>
              <a:t>I</a:t>
            </a:r>
            <a:r>
              <a:rPr lang="ru-RU" altLang="ru-RU" sz="800" b="1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>
                <a:solidFill>
                  <a:srgbClr val="008637"/>
                </a:solidFill>
              </a:rPr>
            </a:br>
            <a:r>
              <a:rPr lang="ru-RU" altLang="ru-RU" sz="900" b="1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>
                <a:solidFill>
                  <a:srgbClr val="008637"/>
                </a:solidFill>
              </a:rPr>
              <a:t> </a:t>
            </a:r>
          </a:p>
        </p:txBody>
      </p:sp>
      <p:sp>
        <p:nvSpPr>
          <p:cNvPr id="8" name="Rectangle 15"/>
          <p:cNvSpPr txBox="1">
            <a:spLocks noChangeArrowheads="1"/>
          </p:cNvSpPr>
          <p:nvPr userDrawn="1"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1778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98525" indent="-179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83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20148C8-6235-4F66-ACC5-C0381CFB8102}" type="slidenum">
              <a:rPr lang="ru-RU" altLang="ru-RU" sz="1000" b="1">
                <a:solidFill>
                  <a:srgbClr val="008637"/>
                </a:solidFill>
              </a:rPr>
              <a:pPr algn="r" eaLnBrk="1" hangingPunct="1"/>
              <a:t>‹#›</a:t>
            </a:fld>
            <a:endParaRPr lang="ru-RU" altLang="ru-RU" sz="1000" b="1">
              <a:solidFill>
                <a:srgbClr val="008637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98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" descr="Layer 2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12750"/>
            <a:ext cx="11414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9" name="Rectangle 11"/>
          <p:cNvSpPr>
            <a:spLocks noGrp="1" noChangeArrowheads="1"/>
          </p:cNvSpPr>
          <p:nvPr>
            <p:ph type="ctrTitle"/>
          </p:nvPr>
        </p:nvSpPr>
        <p:spPr bwMode="auto">
          <a:xfrm>
            <a:off x="251520" y="2095277"/>
            <a:ext cx="8640960" cy="549275"/>
          </a:xfrm>
          <a:prstGeom prst="rect">
            <a:avLst/>
          </a:prstGeom>
          <a:noFill/>
        </p:spPr>
        <p:txBody>
          <a:bodyPr/>
          <a:lstStyle>
            <a:lvl1pPr algn="ctr">
              <a:defRPr sz="3600">
                <a:solidFill>
                  <a:srgbClr val="005531"/>
                </a:solidFill>
              </a:defRPr>
            </a:lvl1pPr>
          </a:lstStyle>
          <a:p>
            <a:pPr lvl="0"/>
            <a:r>
              <a:rPr lang="ru-RU" altLang="ru-RU" noProof="0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95765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339725"/>
            <a:ext cx="72009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0" rIns="5400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pic>
        <p:nvPicPr>
          <p:cNvPr id="1027" name="Picture 16" descr="Layer 2"/>
          <p:cNvPicPr>
            <a:picLocks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3825"/>
            <a:ext cx="1141413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38275"/>
            <a:ext cx="5761038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0825" y="4732338"/>
            <a:ext cx="1728788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000" b="1">
                <a:solidFill>
                  <a:srgbClr val="00863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 altLang="ru-RU"/>
              <a:t>1-2 февраля 2022 года </a:t>
            </a:r>
          </a:p>
        </p:txBody>
      </p:sp>
      <p:sp>
        <p:nvSpPr>
          <p:cNvPr id="4916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92275" y="4660900"/>
            <a:ext cx="6624638" cy="261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defRPr sz="800" b="1">
                <a:solidFill>
                  <a:srgbClr val="00863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 altLang="ru-RU"/>
              <a:t>XX</a:t>
            </a:r>
            <a:r>
              <a:rPr lang="en-US" altLang="ru-RU"/>
              <a:t>I</a:t>
            </a:r>
            <a:r>
              <a:rPr lang="ru-RU" altLang="ru-RU"/>
              <a:t>I международная научно-практическая конференция</a:t>
            </a:r>
            <a:br>
              <a:rPr lang="ru-RU" altLang="ru-RU"/>
            </a:br>
            <a:r>
              <a:rPr lang="ru-RU" altLang="ru-RU" sz="900"/>
              <a:t>НОВЫЕ ИНФОРМАЦИОННЫЕ ТЕХНОЛОГИИ В ОБРАЗОВАНИИ</a:t>
            </a:r>
            <a:r>
              <a:rPr lang="ru-RU" altLang="ru-RU"/>
              <a:t> </a:t>
            </a:r>
          </a:p>
        </p:txBody>
      </p:sp>
      <p:sp>
        <p:nvSpPr>
          <p:cNvPr id="4916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000" b="1">
                <a:solidFill>
                  <a:srgbClr val="008637"/>
                </a:solidFill>
              </a:defRPr>
            </a:lvl1pPr>
          </a:lstStyle>
          <a:p>
            <a:fld id="{C61BEE85-C156-4B31-8544-956A44C84A8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2" name="Line 16"/>
          <p:cNvSpPr>
            <a:spLocks noChangeShapeType="1"/>
          </p:cNvSpPr>
          <p:nvPr userDrawn="1"/>
        </p:nvSpPr>
        <p:spPr bwMode="auto">
          <a:xfrm>
            <a:off x="250825" y="4589463"/>
            <a:ext cx="8642350" cy="0"/>
          </a:xfrm>
          <a:prstGeom prst="line">
            <a:avLst/>
          </a:prstGeom>
          <a:noFill/>
          <a:ln w="9525">
            <a:solidFill>
              <a:srgbClr val="0086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1" r:id="rId9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00553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53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53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53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53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F5D9B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F5D9B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F5D9B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F5D9B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82563" indent="-182563" algn="l" rtl="0" eaLnBrk="0" fontAlgn="base" hangingPunct="0">
        <a:spcBef>
          <a:spcPct val="35000"/>
        </a:spcBef>
        <a:spcAft>
          <a:spcPct val="0"/>
        </a:spcAft>
        <a:buClr>
          <a:srgbClr val="00553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77800" algn="l" rtl="0" eaLnBrk="0" fontAlgn="base" hangingPunct="0">
        <a:spcBef>
          <a:spcPct val="35000"/>
        </a:spcBef>
        <a:spcAft>
          <a:spcPct val="0"/>
        </a:spcAft>
        <a:buClr>
          <a:srgbClr val="008637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98525" indent="-179388" algn="l" rtl="0" eaLnBrk="0" fontAlgn="base" hangingPunct="0">
        <a:spcBef>
          <a:spcPct val="35000"/>
        </a:spcBef>
        <a:spcAft>
          <a:spcPct val="0"/>
        </a:spcAft>
        <a:buClr>
          <a:schemeClr val="bg2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38300" indent="-228600" algn="l" rtl="0" eaLnBrk="0" fontAlgn="base" hangingPunct="0">
        <a:spcBef>
          <a:spcPct val="35000"/>
        </a:spcBef>
        <a:spcAft>
          <a:spcPct val="0"/>
        </a:spcAft>
        <a:buClr>
          <a:schemeClr val="bg2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35000"/>
        </a:spcBef>
        <a:spcAft>
          <a:spcPct val="0"/>
        </a:spcAft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4"/>
          <p:cNvSpPr>
            <a:spLocks noGrp="1" noChangeArrowheads="1"/>
          </p:cNvSpPr>
          <p:nvPr>
            <p:ph type="ctrTitle"/>
          </p:nvPr>
        </p:nvSpPr>
        <p:spPr>
          <a:xfrm>
            <a:off x="2411760" y="1996480"/>
            <a:ext cx="4176465" cy="922338"/>
          </a:xfrm>
        </p:spPr>
        <p:txBody>
          <a:bodyPr/>
          <a:lstStyle/>
          <a:p>
            <a:pPr algn="ctr" eaLnBrk="1" hangingPunct="1"/>
            <a:r>
              <a:rPr lang="ru-RU" altLang="ru-RU" sz="2000" dirty="0" smtClean="0"/>
              <a:t>Комплексная автоматизация</a:t>
            </a:r>
            <a:r>
              <a:rPr lang="en-US" altLang="ru-RU" sz="2000" dirty="0" smtClean="0"/>
              <a:t>    </a:t>
            </a:r>
            <a:r>
              <a:rPr lang="ru-RU" altLang="ru-RU" sz="2000" dirty="0" smtClean="0"/>
              <a:t> в ЛГУ им. А.С. Пушкина </a:t>
            </a:r>
            <a:br>
              <a:rPr lang="ru-RU" altLang="ru-RU" sz="2000" dirty="0" smtClean="0"/>
            </a:br>
            <a:r>
              <a:rPr lang="ru-RU" altLang="ru-RU" sz="2000" dirty="0" smtClean="0"/>
              <a:t>на платформе 1С:Предприятие</a:t>
            </a:r>
          </a:p>
        </p:txBody>
      </p:sp>
      <p:sp>
        <p:nvSpPr>
          <p:cNvPr id="14339" name="Подзаголовок 5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840163"/>
            <a:ext cx="5275263" cy="931862"/>
          </a:xfrm>
        </p:spPr>
        <p:txBody>
          <a:bodyPr/>
          <a:lstStyle/>
          <a:p>
            <a:pPr eaLnBrk="1" hangingPunct="1"/>
            <a:r>
              <a:rPr lang="ru-RU" altLang="ru-RU" b="1" dirty="0" smtClean="0"/>
              <a:t>Голиков Роман Александрович</a:t>
            </a:r>
          </a:p>
        </p:txBody>
      </p:sp>
      <p:sp>
        <p:nvSpPr>
          <p:cNvPr id="14340" name="Подзаголовок 5"/>
          <p:cNvSpPr txBox="1">
            <a:spLocks/>
          </p:cNvSpPr>
          <p:nvPr/>
        </p:nvSpPr>
        <p:spPr bwMode="auto">
          <a:xfrm>
            <a:off x="766763" y="4135438"/>
            <a:ext cx="4824412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5000"/>
              </a:spcBef>
              <a:buClr>
                <a:srgbClr val="00553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rgbClr val="0F5D9B"/>
              </a:buClr>
              <a:buFont typeface="Wingdings" panose="05000000000000000000" pitchFamily="2" charset="2"/>
              <a:buNone/>
            </a:pPr>
            <a:r>
              <a:rPr lang="ru-RU" altLang="ru-RU" sz="1600"/>
              <a:t>Начальник отдела информационных технологий ЛГУ им. А.С. Пушкина</a:t>
            </a:r>
          </a:p>
          <a:p>
            <a:pPr eaLnBrk="1" hangingPunct="1">
              <a:buClr>
                <a:srgbClr val="0F5D9B"/>
              </a:buClr>
              <a:buFont typeface="Wingdings" panose="05000000000000000000" pitchFamily="2" charset="2"/>
              <a:buNone/>
            </a:pPr>
            <a:endParaRPr lang="ru-RU" altLang="ru-RU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/>
          <a:p>
            <a:r>
              <a:rPr lang="ru-RU" altLang="ru-RU" dirty="0" smtClean="0"/>
              <a:t>1С</a:t>
            </a:r>
            <a:r>
              <a:rPr lang="en-US" altLang="ru-RU" dirty="0" smtClean="0"/>
              <a:t>:</a:t>
            </a:r>
            <a:r>
              <a:rPr lang="ru-RU" altLang="ru-RU" dirty="0" smtClean="0"/>
              <a:t>ЗКГУ. Доработки.</a:t>
            </a:r>
          </a:p>
        </p:txBody>
      </p:sp>
      <p:sp>
        <p:nvSpPr>
          <p:cNvPr id="32771" name="Google Shape;211;p38"/>
          <p:cNvSpPr txBox="1">
            <a:spLocks noChangeArrowheads="1"/>
          </p:cNvSpPr>
          <p:nvPr/>
        </p:nvSpPr>
        <p:spPr bwMode="auto">
          <a:xfrm>
            <a:off x="1682750" y="1655763"/>
            <a:ext cx="5886450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9" tIns="34275" rIns="68569" bIns="34275"/>
          <a:lstStyle>
            <a:lvl1pPr>
              <a:spcBef>
                <a:spcPct val="35000"/>
              </a:spcBef>
              <a:buClr>
                <a:srgbClr val="00553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ts val="1600"/>
              <a:buFontTx/>
              <a:buNone/>
            </a:pPr>
            <a:endParaRPr lang="ru-RU" altLang="ru-RU" sz="1200">
              <a:solidFill>
                <a:srgbClr val="338DCD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2772" name="Google Shape;226;p38"/>
          <p:cNvSpPr txBox="1">
            <a:spLocks noChangeArrowheads="1"/>
          </p:cNvSpPr>
          <p:nvPr/>
        </p:nvSpPr>
        <p:spPr bwMode="auto">
          <a:xfrm>
            <a:off x="250825" y="1695450"/>
            <a:ext cx="8642350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9" tIns="34275" rIns="68569" bIns="34275"/>
          <a:lstStyle>
            <a:lvl1pPr>
              <a:spcBef>
                <a:spcPct val="35000"/>
              </a:spcBef>
              <a:buClr>
                <a:srgbClr val="00553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600" dirty="0">
                <a:solidFill>
                  <a:srgbClr val="008637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Учет комбинированных ставок</a:t>
            </a:r>
            <a:r>
              <a:rPr lang="ru-RU" altLang="ru-RU" sz="1600" dirty="0">
                <a:solidFill>
                  <a:srgbClr val="008637"/>
                </a:solidFill>
              </a:rPr>
              <a:t>: </a:t>
            </a:r>
            <a:r>
              <a:rPr lang="ru-RU" altLang="ru-RU" sz="1600" dirty="0">
                <a:cs typeface="Calibri" panose="020F0502020204030204" pitchFamily="34" charset="0"/>
                <a:sym typeface="Calibri" panose="020F0502020204030204" pitchFamily="34" charset="0"/>
              </a:rPr>
              <a:t>сотрудник может занимать несколько позиций штатного расписания по одной должности, но с разными источниками финансирования</a:t>
            </a:r>
            <a:endParaRPr lang="ru-RU" altLang="ru-RU" sz="1600" dirty="0"/>
          </a:p>
        </p:txBody>
      </p:sp>
      <p:pic>
        <p:nvPicPr>
          <p:cNvPr id="32773" name="Рисунок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2716213"/>
            <a:ext cx="70770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/>
          <a:p>
            <a:r>
              <a:rPr lang="ru-RU" altLang="ru-RU" dirty="0" smtClean="0"/>
              <a:t>1С</a:t>
            </a:r>
            <a:r>
              <a:rPr lang="en-US" altLang="ru-RU" dirty="0" smtClean="0"/>
              <a:t>:</a:t>
            </a:r>
            <a:r>
              <a:rPr lang="ru-RU" altLang="ru-RU" dirty="0" smtClean="0"/>
              <a:t>БГУ. Доработки.</a:t>
            </a:r>
          </a:p>
        </p:txBody>
      </p:sp>
      <p:sp>
        <p:nvSpPr>
          <p:cNvPr id="36867" name="Google Shape;245;p39"/>
          <p:cNvSpPr txBox="1">
            <a:spLocks noChangeArrowheads="1"/>
          </p:cNvSpPr>
          <p:nvPr/>
        </p:nvSpPr>
        <p:spPr bwMode="auto">
          <a:xfrm>
            <a:off x="1439863" y="1384300"/>
            <a:ext cx="6303962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9" tIns="34275" rIns="68569" bIns="34275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buClr>
                <a:srgbClr val="000000"/>
              </a:buClr>
              <a:buSzPts val="1600"/>
            </a:pPr>
            <a:endParaRPr lang="ru-RU" altLang="ru-RU" sz="1200">
              <a:solidFill>
                <a:srgbClr val="338DCD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47" name="Google Shape;247;p39"/>
          <p:cNvSpPr txBox="1"/>
          <p:nvPr/>
        </p:nvSpPr>
        <p:spPr>
          <a:xfrm>
            <a:off x="250825" y="1781175"/>
            <a:ext cx="8642350" cy="2808288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>
            <a:normAutofit/>
          </a:bodyPr>
          <a:lstStyle>
            <a:lvl1pPr marL="257175" indent="-2571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SzPts val="2400"/>
              <a:buFont typeface="Wingdings" panose="05000000000000000000" pitchFamily="2" charset="2"/>
              <a:buChar char="§"/>
              <a:defRPr/>
            </a:pPr>
            <a:r>
              <a:rPr lang="ru-RU" altLang="ru-RU" sz="1600" dirty="0">
                <a:cs typeface="Calibri" panose="020F0502020204030204" pitchFamily="34" charset="0"/>
                <a:sym typeface="Calibri" panose="020F0502020204030204" pitchFamily="34" charset="0"/>
              </a:rPr>
              <a:t>Интеграция с </a:t>
            </a:r>
            <a:r>
              <a:rPr lang="ru-RU" altLang="ru-RU" sz="1600" dirty="0">
                <a:solidFill>
                  <a:srgbClr val="008637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«1С:Университет» </a:t>
            </a:r>
          </a:p>
          <a:p>
            <a:pPr marL="285750" indent="-285750" algn="just">
              <a:lnSpc>
                <a:spcPct val="150000"/>
              </a:lnSpc>
              <a:buSzPts val="2400"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>
                <a:cs typeface="Calibri" panose="020F0502020204030204" pitchFamily="34" charset="0"/>
                <a:sym typeface="Calibri" panose="020F0502020204030204" pitchFamily="34" charset="0"/>
              </a:rPr>
              <a:t>Распределение </a:t>
            </a:r>
            <a:r>
              <a:rPr lang="ru-RU" altLang="ru-RU" sz="1600" dirty="0">
                <a:cs typeface="Calibri" panose="020F0502020204030204" pitchFamily="34" charset="0"/>
                <a:sym typeface="Calibri" panose="020F0502020204030204" pitchFamily="34" charset="0"/>
              </a:rPr>
              <a:t>доходов и расходов по мероприятиям;</a:t>
            </a:r>
          </a:p>
          <a:p>
            <a:pPr marL="285750" indent="-285750" algn="just">
              <a:lnSpc>
                <a:spcPct val="150000"/>
              </a:lnSpc>
              <a:buSzPts val="2400"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>
                <a:cs typeface="Calibri" panose="020F0502020204030204" pitchFamily="34" charset="0"/>
                <a:sym typeface="Calibri" panose="020F0502020204030204" pitchFamily="34" charset="0"/>
              </a:rPr>
              <a:t>Распределение </a:t>
            </a:r>
            <a:r>
              <a:rPr lang="ru-RU" altLang="ru-RU" sz="1600" dirty="0">
                <a:cs typeface="Calibri" panose="020F0502020204030204" pitchFamily="34" charset="0"/>
                <a:sym typeface="Calibri" panose="020F0502020204030204" pitchFamily="34" charset="0"/>
              </a:rPr>
              <a:t>долей прибыли по филиалам;</a:t>
            </a:r>
            <a:endParaRPr lang="ru-RU" altLang="ru-RU" sz="1600" dirty="0"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SzPts val="2400"/>
              <a:buFont typeface="Wingdings" panose="05000000000000000000" pitchFamily="2" charset="2"/>
              <a:buChar char="§"/>
              <a:defRPr/>
            </a:pPr>
            <a:r>
              <a:rPr lang="ru-RU" altLang="ru-RU" sz="1600" dirty="0" smtClean="0">
                <a:cs typeface="Calibri" panose="020F0502020204030204" pitchFamily="34" charset="0"/>
                <a:sym typeface="Calibri" panose="020F0502020204030204" pitchFamily="34" charset="0"/>
              </a:rPr>
              <a:t>Интеграция </a:t>
            </a:r>
            <a:r>
              <a:rPr lang="ru-RU" altLang="ru-RU" sz="1600" dirty="0">
                <a:cs typeface="Calibri" panose="020F0502020204030204" pitchFamily="34" charset="0"/>
                <a:sym typeface="Calibri" panose="020F0502020204030204" pitchFamily="34" charset="0"/>
              </a:rPr>
              <a:t>с кадровой учетной системой</a:t>
            </a:r>
          </a:p>
          <a:p>
            <a:pPr>
              <a:spcBef>
                <a:spcPts val="188"/>
              </a:spcBef>
              <a:buClr>
                <a:srgbClr val="000000"/>
              </a:buClr>
              <a:buSzPts val="2400"/>
              <a:defRPr/>
            </a:pPr>
            <a:endParaRPr lang="ru-RU" altLang="ru-RU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88"/>
              </a:spcBef>
              <a:buClr>
                <a:srgbClr val="000000"/>
              </a:buClr>
              <a:buSzPts val="2400"/>
              <a:defRPr/>
            </a:pPr>
            <a:endParaRPr lang="ru-RU" altLang="ru-RU" dirty="0"/>
          </a:p>
          <a:p>
            <a:pPr>
              <a:spcBef>
                <a:spcPts val="188"/>
              </a:spcBef>
              <a:defRPr/>
            </a:pPr>
            <a:endParaRPr lang="ru-RU" altLang="ru-RU" sz="15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spcBef>
                <a:spcPts val="188"/>
              </a:spcBef>
              <a:defRPr/>
            </a:pPr>
            <a:endParaRPr lang="ru-RU" altLang="ru-RU" sz="15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/>
          <a:p>
            <a:r>
              <a:rPr lang="ru-RU" altLang="ru-RU" dirty="0" smtClean="0"/>
              <a:t>Портал вуза, почему </a:t>
            </a:r>
            <a:r>
              <a:rPr lang="ru-RU" altLang="ru-RU" dirty="0" err="1" smtClean="0"/>
              <a:t>Битрикс</a:t>
            </a:r>
            <a:r>
              <a:rPr lang="en-US" altLang="ru-RU" dirty="0" smtClean="0"/>
              <a:t>?</a:t>
            </a:r>
            <a:endParaRPr lang="ru-RU" altLang="ru-RU" dirty="0" smtClean="0"/>
          </a:p>
        </p:txBody>
      </p:sp>
      <p:sp>
        <p:nvSpPr>
          <p:cNvPr id="38915" name="Google Shape;245;p39"/>
          <p:cNvSpPr txBox="1">
            <a:spLocks noChangeArrowheads="1"/>
          </p:cNvSpPr>
          <p:nvPr/>
        </p:nvSpPr>
        <p:spPr bwMode="auto">
          <a:xfrm>
            <a:off x="1439863" y="1384300"/>
            <a:ext cx="6303962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9" tIns="34275" rIns="68569" bIns="34275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buClr>
                <a:srgbClr val="000000"/>
              </a:buClr>
              <a:buSzPts val="1600"/>
            </a:pPr>
            <a:endParaRPr lang="ru-RU" altLang="ru-RU" sz="1200">
              <a:solidFill>
                <a:srgbClr val="338DCD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47" name="Google Shape;247;p39"/>
          <p:cNvSpPr txBox="1"/>
          <p:nvPr/>
        </p:nvSpPr>
        <p:spPr>
          <a:xfrm>
            <a:off x="250825" y="1781175"/>
            <a:ext cx="8642350" cy="2808288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>
            <a:normAutofit/>
          </a:bodyPr>
          <a:lstStyle>
            <a:lvl1pPr marL="257175" indent="-2571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SzPts val="2400"/>
              <a:buFont typeface="Wingdings" panose="05000000000000000000" pitchFamily="2" charset="2"/>
              <a:buChar char="§"/>
              <a:defRPr/>
            </a:pPr>
            <a:r>
              <a:rPr lang="ru-RU" altLang="ru-RU" sz="1600" dirty="0">
                <a:cs typeface="Calibri" panose="020F0502020204030204" pitchFamily="34" charset="0"/>
                <a:sym typeface="Calibri" panose="020F0502020204030204" pitchFamily="34" charset="0"/>
              </a:rPr>
              <a:t>Высокая производительность и надежность</a:t>
            </a:r>
          </a:p>
          <a:p>
            <a:pPr marL="285750" indent="-285750" algn="just">
              <a:lnSpc>
                <a:spcPct val="150000"/>
              </a:lnSpc>
              <a:buSzPts val="2400"/>
              <a:buFont typeface="Wingdings" panose="05000000000000000000" pitchFamily="2" charset="2"/>
              <a:buChar char="§"/>
              <a:defRPr/>
            </a:pPr>
            <a:r>
              <a:rPr lang="ru-RU" altLang="ru-RU" sz="1600" dirty="0">
                <a:cs typeface="Calibri" panose="020F0502020204030204" pitchFamily="34" charset="0"/>
                <a:sym typeface="Calibri" panose="020F0502020204030204" pitchFamily="34" charset="0"/>
              </a:rPr>
              <a:t>Высокий уровень безопасности</a:t>
            </a:r>
          </a:p>
          <a:p>
            <a:pPr marL="285750" indent="-285750" algn="just">
              <a:lnSpc>
                <a:spcPct val="150000"/>
              </a:lnSpc>
              <a:buSzPts val="2400"/>
              <a:buFont typeface="Wingdings" panose="05000000000000000000" pitchFamily="2" charset="2"/>
              <a:buChar char="§"/>
              <a:defRPr/>
            </a:pPr>
            <a:r>
              <a:rPr lang="ru-RU" altLang="ru-RU" sz="1600" dirty="0">
                <a:cs typeface="Calibri" panose="020F0502020204030204" pitchFamily="34" charset="0"/>
                <a:sym typeface="Calibri" panose="020F0502020204030204" pitchFamily="34" charset="0"/>
              </a:rPr>
              <a:t>Наличие социальных групп для организации общения</a:t>
            </a:r>
          </a:p>
          <a:p>
            <a:pPr marL="285750" indent="-285750" algn="just">
              <a:lnSpc>
                <a:spcPct val="150000"/>
              </a:lnSpc>
              <a:buSzPts val="2400"/>
              <a:buFont typeface="Wingdings" panose="05000000000000000000" pitchFamily="2" charset="2"/>
              <a:buChar char="§"/>
              <a:defRPr/>
            </a:pPr>
            <a:r>
              <a:rPr lang="ru-RU" altLang="ru-RU" sz="1600" dirty="0">
                <a:cs typeface="Calibri" panose="020F0502020204030204" pitchFamily="34" charset="0"/>
                <a:sym typeface="Calibri" panose="020F0502020204030204" pitchFamily="34" charset="0"/>
              </a:rPr>
              <a:t>Подключение платежных систем</a:t>
            </a:r>
          </a:p>
          <a:p>
            <a:pPr marL="285750" indent="-285750" algn="just">
              <a:lnSpc>
                <a:spcPct val="150000"/>
              </a:lnSpc>
              <a:buSzPts val="2400"/>
              <a:buFont typeface="Wingdings" panose="05000000000000000000" pitchFamily="2" charset="2"/>
              <a:buChar char="§"/>
              <a:defRPr/>
            </a:pPr>
            <a:r>
              <a:rPr lang="ru-RU" altLang="ru-RU" sz="1600" dirty="0">
                <a:cs typeface="Calibri" panose="020F0502020204030204" pitchFamily="34" charset="0"/>
                <a:sym typeface="Calibri" panose="020F0502020204030204" pitchFamily="34" charset="0"/>
              </a:rPr>
              <a:t>Интеграция с </a:t>
            </a:r>
            <a:r>
              <a:rPr lang="ru-RU" altLang="ru-RU" sz="1600" dirty="0">
                <a:solidFill>
                  <a:srgbClr val="008637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«</a:t>
            </a:r>
            <a:r>
              <a:rPr lang="en-US" altLang="ru-RU" sz="1600" dirty="0">
                <a:solidFill>
                  <a:srgbClr val="008637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Active Directory/LDAP»</a:t>
            </a:r>
            <a:endParaRPr lang="ru-RU" altLang="ru-RU" sz="1600" dirty="0">
              <a:solidFill>
                <a:srgbClr val="008637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SzPts val="2400"/>
              <a:buFont typeface="Wingdings" panose="05000000000000000000" pitchFamily="2" charset="2"/>
              <a:buChar char="§"/>
              <a:defRPr/>
            </a:pPr>
            <a:r>
              <a:rPr lang="ru-RU" altLang="ru-RU" sz="1600" dirty="0">
                <a:cs typeface="Calibri" panose="020F0502020204030204" pitchFamily="34" charset="0"/>
                <a:sym typeface="Calibri" panose="020F0502020204030204" pitchFamily="34" charset="0"/>
              </a:rPr>
              <a:t>Сертификаты </a:t>
            </a:r>
            <a:r>
              <a:rPr lang="ru-RU" altLang="ru-RU" sz="1600" dirty="0">
                <a:solidFill>
                  <a:srgbClr val="008637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ФСТЭК России</a:t>
            </a:r>
            <a:endParaRPr lang="en-US" altLang="ru-RU" sz="1600" dirty="0">
              <a:solidFill>
                <a:srgbClr val="008637"/>
              </a:solidFill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SzPts val="2400"/>
              <a:buFont typeface="Courier New" panose="02070309020205020404" pitchFamily="49" charset="0"/>
              <a:buChar char="o"/>
              <a:defRPr/>
            </a:pPr>
            <a:endParaRPr lang="ru-RU" altLang="ru-RU" sz="1600" dirty="0"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SzPts val="2400"/>
              <a:buFont typeface="Courier New" panose="02070309020205020404" pitchFamily="49" charset="0"/>
              <a:buChar char="o"/>
              <a:defRPr/>
            </a:pPr>
            <a:endParaRPr lang="ru-RU" altLang="ru-RU" sz="1600" dirty="0"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spcBef>
                <a:spcPts val="188"/>
              </a:spcBef>
              <a:buClr>
                <a:srgbClr val="000000"/>
              </a:buClr>
              <a:buSzPts val="2400"/>
              <a:defRPr/>
            </a:pPr>
            <a:endParaRPr lang="ru-RU" altLang="ru-RU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88"/>
              </a:spcBef>
              <a:buClr>
                <a:srgbClr val="000000"/>
              </a:buClr>
              <a:buSzPts val="2400"/>
              <a:defRPr/>
            </a:pPr>
            <a:endParaRPr lang="ru-RU" altLang="ru-RU" dirty="0"/>
          </a:p>
          <a:p>
            <a:pPr>
              <a:spcBef>
                <a:spcPts val="188"/>
              </a:spcBef>
              <a:defRPr/>
            </a:pPr>
            <a:endParaRPr lang="ru-RU" altLang="ru-RU" sz="15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spcBef>
                <a:spcPts val="188"/>
              </a:spcBef>
              <a:defRPr/>
            </a:pPr>
            <a:endParaRPr lang="ru-RU" altLang="ru-RU" sz="15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Google Shape;306;p43"/>
          <p:cNvSpPr txBox="1">
            <a:spLocks noChangeArrowheads="1"/>
          </p:cNvSpPr>
          <p:nvPr/>
        </p:nvSpPr>
        <p:spPr bwMode="auto">
          <a:xfrm>
            <a:off x="250825" y="1781175"/>
            <a:ext cx="2016919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8563" tIns="48563" rIns="48563" bIns="48563"/>
          <a:lstStyle>
            <a:lvl1pPr>
              <a:spcBef>
                <a:spcPct val="35000"/>
              </a:spcBef>
              <a:buClr>
                <a:srgbClr val="00553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5750" indent="-28575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50000"/>
              </a:lnSpc>
              <a:spcBef>
                <a:spcPts val="450"/>
              </a:spcBef>
              <a:buClrTx/>
              <a:buSzPts val="1300"/>
              <a:buFont typeface="Courier New" panose="02070309020205020404" pitchFamily="49" charset="0"/>
              <a:buChar char="o"/>
            </a:pPr>
            <a:endParaRPr lang="ru-RU" altLang="ru-RU" sz="1600" dirty="0"/>
          </a:p>
        </p:txBody>
      </p:sp>
      <p:sp>
        <p:nvSpPr>
          <p:cNvPr id="4096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/>
          <a:p>
            <a:r>
              <a:rPr lang="ru-RU" altLang="ru-RU" dirty="0" smtClean="0"/>
              <a:t>Портал вуза (</a:t>
            </a:r>
            <a:r>
              <a:rPr lang="ru-RU" altLang="ru-RU" dirty="0" err="1" smtClean="0"/>
              <a:t>Битрикс</a:t>
            </a:r>
            <a:r>
              <a:rPr lang="ru-RU" altLang="ru-RU" dirty="0" smtClean="0"/>
              <a:t>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897360"/>
              </p:ext>
            </p:extLst>
          </p:nvPr>
        </p:nvGraphicFramePr>
        <p:xfrm>
          <a:off x="323528" y="1564432"/>
          <a:ext cx="683754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180">
                  <a:extLst>
                    <a:ext uri="{9D8B030D-6E8A-4147-A177-3AD203B41FA5}">
                      <a16:colId xmlns:a16="http://schemas.microsoft.com/office/drawing/2014/main" val="1721673661"/>
                    </a:ext>
                  </a:extLst>
                </a:gridCol>
                <a:gridCol w="2279180">
                  <a:extLst>
                    <a:ext uri="{9D8B030D-6E8A-4147-A177-3AD203B41FA5}">
                      <a16:colId xmlns:a16="http://schemas.microsoft.com/office/drawing/2014/main" val="2748568573"/>
                    </a:ext>
                  </a:extLst>
                </a:gridCol>
                <a:gridCol w="2279180">
                  <a:extLst>
                    <a:ext uri="{9D8B030D-6E8A-4147-A177-3AD203B41FA5}">
                      <a16:colId xmlns:a16="http://schemas.microsoft.com/office/drawing/2014/main" val="1679779487"/>
                    </a:ext>
                  </a:extLst>
                </a:gridCol>
              </a:tblGrid>
              <a:tr h="3451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solidFill>
                            <a:schemeClr val="tx1"/>
                          </a:solidFill>
                        </a:rPr>
                        <a:t>ЛК Абитуриента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solidFill>
                            <a:schemeClr val="tx1"/>
                          </a:solidFill>
                        </a:rPr>
                        <a:t>ЛК Студента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1" dirty="0" smtClean="0">
                          <a:solidFill>
                            <a:schemeClr val="tx1"/>
                          </a:solidFill>
                        </a:rPr>
                        <a:t>ЛК сотрудника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7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7061"/>
                  </a:ext>
                </a:extLst>
              </a:tr>
              <a:tr h="453343">
                <a:tc>
                  <a:txBody>
                    <a:bodyPr/>
                    <a:lstStyle/>
                    <a:p>
                      <a:pPr marL="0" lvl="1" algn="l" defTabSz="914400" rtl="0" eaLnBrk="1" latinLnBrk="0" hangingPunct="1">
                        <a:lnSpc>
                          <a:spcPct val="150000"/>
                        </a:lnSpc>
                        <a:buClrTx/>
                        <a:buSzPts val="1300"/>
                        <a:buFont typeface="Courier New" panose="02070309020205020404" pitchFamily="49" charset="0"/>
                        <a:buNone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Цикл поступления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algn="l" defTabSz="914400" rtl="0" eaLnBrk="1" latinLnBrk="0" hangingPunct="1">
                        <a:lnSpc>
                          <a:spcPct val="150000"/>
                        </a:lnSpc>
                        <a:spcBef>
                          <a:spcPts val="450"/>
                        </a:spcBef>
                        <a:buClrTx/>
                        <a:buSzPts val="1300"/>
                        <a:buFont typeface="Courier New" panose="02070309020205020404" pitchFamily="49" charset="0"/>
                        <a:buNone/>
                      </a:pPr>
                      <a:r>
                        <a:rPr lang="ru-RU" alt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Портфолио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algn="l" defTabSz="914400" rtl="0" eaLnBrk="1" latinLnBrk="0" hangingPunct="1">
                        <a:lnSpc>
                          <a:spcPct val="150000"/>
                        </a:lnSpc>
                        <a:spcBef>
                          <a:spcPts val="150"/>
                        </a:spcBef>
                        <a:buClrTx/>
                        <a:buSzPts val="1300"/>
                        <a:buFont typeface="Courier New" panose="02070309020205020404" pitchFamily="49" charset="0"/>
                        <a:buNone/>
                      </a:pPr>
                      <a:r>
                        <a:rPr lang="ru-RU" alt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Портфолио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401028"/>
                  </a:ext>
                </a:extLst>
              </a:tr>
              <a:tr h="40764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3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Скидки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  <a:buClrTx/>
                        <a:buSzPts val="13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ru-RU" alt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Скидки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3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ru-RU" alt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Нагрузка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3815538"/>
                  </a:ext>
                </a:extLst>
              </a:tr>
              <a:tr h="40764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3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Договор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  <a:buClrTx/>
                        <a:buSzPts val="13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ru-RU" alt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Договор</a:t>
                      </a:r>
                      <a:endParaRPr lang="en-US" alt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3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ru-RU" alt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Ведомости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9187261"/>
                  </a:ext>
                </a:extLst>
              </a:tr>
              <a:tr h="45662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3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QR-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код оплаты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  <a:buClrTx/>
                        <a:buSzPts val="13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alt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QR</a:t>
                      </a:r>
                      <a:r>
                        <a:rPr lang="ru-RU" alt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-код оплаты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algn="l" defTabSz="914400" rtl="0" eaLnBrk="1" latinLnBrk="0" hangingPunct="1">
                        <a:lnSpc>
                          <a:spcPct val="150000"/>
                        </a:lnSpc>
                        <a:buClrTx/>
                        <a:buSzPts val="1300"/>
                        <a:buFont typeface="Courier New" panose="02070309020205020404" pitchFamily="49" charset="0"/>
                        <a:buNone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Планы, РПД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35786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4"/>
          <p:cNvSpPr txBox="1"/>
          <p:nvPr/>
        </p:nvSpPr>
        <p:spPr>
          <a:xfrm>
            <a:off x="250825" y="1781175"/>
            <a:ext cx="8642350" cy="2808288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/>
          <a:lstStyle>
            <a:lvl1pPr marL="257175" indent="-1905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213"/>
              </a:spcBef>
              <a:buClr>
                <a:srgbClr val="000000"/>
              </a:buClr>
              <a:buSzPts val="1400"/>
              <a:defRPr/>
            </a:pPr>
            <a:r>
              <a:rPr lang="ru-RU" altLang="ru-RU" sz="1600" dirty="0">
                <a:solidFill>
                  <a:srgbClr val="005531"/>
                </a:solidFill>
                <a:latin typeface="+mn-lt"/>
                <a:cs typeface="Calibri" panose="020F0502020204030204" pitchFamily="34" charset="0"/>
                <a:sym typeface="Calibri" panose="020F0502020204030204" pitchFamily="34" charset="0"/>
              </a:rPr>
              <a:t>Автоматизированы виды документов:</a:t>
            </a:r>
          </a:p>
          <a:p>
            <a:pPr marL="352425" indent="-285750">
              <a:lnSpc>
                <a:spcPct val="150000"/>
              </a:lnSpc>
              <a:spcBef>
                <a:spcPts val="213"/>
              </a:spcBef>
              <a:buClr>
                <a:srgbClr val="000000"/>
              </a:buClr>
              <a:buSzPts val="1400"/>
              <a:buFont typeface="Wingdings" panose="05000000000000000000" pitchFamily="2" charset="2"/>
              <a:buChar char="§"/>
              <a:defRPr/>
            </a:pPr>
            <a:r>
              <a:rPr lang="ru-RU" altLang="ru-RU" sz="1600" dirty="0">
                <a:latin typeface="+mn-lt"/>
                <a:cs typeface="Calibri" panose="020F0502020204030204" pitchFamily="34" charset="0"/>
                <a:sym typeface="Calibri" panose="020F0502020204030204" pitchFamily="34" charset="0"/>
              </a:rPr>
              <a:t>Приказы (контингент и сотрудники)</a:t>
            </a:r>
          </a:p>
          <a:p>
            <a:pPr marL="352425" indent="-285750">
              <a:lnSpc>
                <a:spcPct val="150000"/>
              </a:lnSpc>
              <a:spcBef>
                <a:spcPts val="213"/>
              </a:spcBef>
              <a:buClr>
                <a:srgbClr val="000000"/>
              </a:buClr>
              <a:buSzPts val="1400"/>
              <a:buFont typeface="Wingdings" panose="05000000000000000000" pitchFamily="2" charset="2"/>
              <a:buChar char="§"/>
              <a:defRPr/>
            </a:pPr>
            <a:r>
              <a:rPr lang="ru-RU" altLang="ru-RU" sz="1600" dirty="0">
                <a:latin typeface="+mn-lt"/>
                <a:cs typeface="Calibri" panose="020F0502020204030204" pitchFamily="34" charset="0"/>
                <a:sym typeface="Calibri" panose="020F0502020204030204" pitchFamily="34" charset="0"/>
              </a:rPr>
              <a:t>Табели учета рабочего времени</a:t>
            </a:r>
          </a:p>
          <a:p>
            <a:pPr marL="352425" indent="-285750">
              <a:lnSpc>
                <a:spcPct val="150000"/>
              </a:lnSpc>
              <a:spcBef>
                <a:spcPts val="213"/>
              </a:spcBef>
              <a:buClr>
                <a:srgbClr val="000000"/>
              </a:buClr>
              <a:buSzPts val="1400"/>
              <a:buFont typeface="Wingdings" panose="05000000000000000000" pitchFamily="2" charset="2"/>
              <a:buChar char="§"/>
              <a:defRPr/>
            </a:pPr>
            <a:r>
              <a:rPr lang="ru-RU" altLang="ru-RU" sz="1600" dirty="0">
                <a:latin typeface="+mn-lt"/>
                <a:cs typeface="Calibri" panose="020F0502020204030204" pitchFamily="34" charset="0"/>
                <a:sym typeface="Calibri" panose="020F0502020204030204" pitchFamily="34" charset="0"/>
              </a:rPr>
              <a:t>Служебные записки</a:t>
            </a:r>
          </a:p>
          <a:p>
            <a:pPr marL="352425" indent="-285750">
              <a:lnSpc>
                <a:spcPct val="150000"/>
              </a:lnSpc>
              <a:spcBef>
                <a:spcPts val="213"/>
              </a:spcBef>
              <a:buClr>
                <a:srgbClr val="000000"/>
              </a:buClr>
              <a:buSzPts val="1400"/>
              <a:buFont typeface="Wingdings" panose="05000000000000000000" pitchFamily="2" charset="2"/>
              <a:buChar char="§"/>
              <a:defRPr/>
            </a:pPr>
            <a:r>
              <a:rPr lang="ru-RU" altLang="ru-RU" sz="1600" dirty="0">
                <a:latin typeface="+mn-lt"/>
                <a:cs typeface="Calibri" panose="020F0502020204030204" pitchFamily="34" charset="0"/>
                <a:sym typeface="Calibri" panose="020F0502020204030204" pitchFamily="34" charset="0"/>
              </a:rPr>
              <a:t>Внешний ЭДО (счета, акты, УПД)</a:t>
            </a:r>
          </a:p>
        </p:txBody>
      </p:sp>
      <p:pic>
        <p:nvPicPr>
          <p:cNvPr id="45059" name="Google Shape;32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347788"/>
            <a:ext cx="2665412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0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/>
          <a:p>
            <a:r>
              <a:rPr lang="ru-RU" altLang="ru-RU" dirty="0" smtClean="0"/>
              <a:t>1С</a:t>
            </a:r>
            <a:r>
              <a:rPr lang="en-US" altLang="ru-RU" dirty="0" smtClean="0"/>
              <a:t>:</a:t>
            </a:r>
            <a:r>
              <a:rPr lang="ru-RU" altLang="ru-RU" dirty="0" smtClean="0"/>
              <a:t>Документооборот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1С</a:t>
            </a:r>
            <a:r>
              <a:rPr lang="en-US" altLang="ru-RU" dirty="0" smtClean="0"/>
              <a:t>:</a:t>
            </a:r>
            <a:r>
              <a:rPr lang="ru-RU" altLang="ru-RU" dirty="0" smtClean="0"/>
              <a:t>Документооборот</a:t>
            </a:r>
          </a:p>
        </p:txBody>
      </p:sp>
      <p:sp>
        <p:nvSpPr>
          <p:cNvPr id="333" name="Google Shape;333;p45"/>
          <p:cNvSpPr txBox="1"/>
          <p:nvPr/>
        </p:nvSpPr>
        <p:spPr>
          <a:xfrm>
            <a:off x="196850" y="1336675"/>
            <a:ext cx="8642350" cy="2100263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>
            <a:spAutoFit/>
          </a:bodyPr>
          <a:lstStyle>
            <a:lvl1pPr marL="257175" indent="-2571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buClr>
                <a:srgbClr val="0070C0"/>
              </a:buClr>
              <a:buSzPts val="2000"/>
              <a:defRPr/>
            </a:pPr>
            <a:r>
              <a:rPr lang="ru-RU" altLang="ru-RU" sz="1600" dirty="0">
                <a:solidFill>
                  <a:srgbClr val="005531"/>
                </a:solidFill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Особенности </a:t>
            </a:r>
            <a:r>
              <a:rPr lang="ru-RU" altLang="ru-RU" sz="1600" dirty="0" smtClean="0">
                <a:solidFill>
                  <a:srgbClr val="005531"/>
                </a:solidFill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подписания</a:t>
            </a:r>
            <a:r>
              <a:rPr lang="en-US" altLang="ru-RU" sz="1600" dirty="0" smtClean="0">
                <a:solidFill>
                  <a:srgbClr val="005531"/>
                </a:solidFill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:</a:t>
            </a:r>
            <a:endParaRPr lang="ru-RU" altLang="ru-RU" sz="1600" dirty="0">
              <a:solidFill>
                <a:srgbClr val="005531"/>
              </a:solidFill>
              <a:latin typeface="+mj-lt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SzPts val="2000"/>
              <a:buFont typeface="Courier New" panose="02070309020205020404" pitchFamily="49" charset="0"/>
              <a:buChar char="o"/>
              <a:defRPr/>
            </a:pPr>
            <a:r>
              <a:rPr lang="ru-RU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Внесены изменения в макеты печатных форм, для размещения штампов ЭП в места, определенные регламентом.</a:t>
            </a:r>
            <a:endParaRPr lang="ru-RU" altLang="ru-RU" sz="1600" dirty="0">
              <a:latin typeface="+mj-lt"/>
            </a:endParaRPr>
          </a:p>
          <a:p>
            <a:pPr>
              <a:buSzPts val="2000"/>
              <a:defRPr/>
            </a:pPr>
            <a:endParaRPr lang="ru-RU" altLang="ru-RU" sz="15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buSzPts val="2000"/>
              <a:defRPr/>
            </a:pPr>
            <a:endParaRPr lang="ru-RU" altLang="ru-RU" sz="15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buSzPts val="2000"/>
              <a:defRPr/>
            </a:pPr>
            <a:endParaRPr lang="ru-RU" altLang="ru-RU" sz="15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buSzPts val="2000"/>
              <a:defRPr/>
            </a:pPr>
            <a:endParaRPr lang="ru-RU" altLang="ru-RU" sz="15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47109" name="Google Shape;335;p45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5" y="2573338"/>
            <a:ext cx="5721350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6" name="Google Shape;336;p45"/>
          <p:cNvSpPr/>
          <p:nvPr/>
        </p:nvSpPr>
        <p:spPr>
          <a:xfrm>
            <a:off x="3276600" y="3060700"/>
            <a:ext cx="1241425" cy="1349375"/>
          </a:xfrm>
          <a:prstGeom prst="rect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68569" tIns="34275" rIns="68569" bIns="34275" anchor="ctr"/>
          <a:lstStyle/>
          <a:p>
            <a:pPr algn="ctr">
              <a:buSzPts val="1800"/>
              <a:defRPr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/>
          <a:p>
            <a:r>
              <a:rPr lang="ru-RU" altLang="ru-RU" dirty="0" smtClean="0"/>
              <a:t>1С</a:t>
            </a:r>
            <a:r>
              <a:rPr lang="en-US" altLang="ru-RU" dirty="0" smtClean="0"/>
              <a:t>:</a:t>
            </a:r>
            <a:r>
              <a:rPr lang="ru-RU" altLang="ru-RU" dirty="0" smtClean="0"/>
              <a:t>Документооборот</a:t>
            </a:r>
          </a:p>
        </p:txBody>
      </p:sp>
      <p:sp>
        <p:nvSpPr>
          <p:cNvPr id="346" name="Google Shape;346;p19"/>
          <p:cNvSpPr txBox="1"/>
          <p:nvPr/>
        </p:nvSpPr>
        <p:spPr>
          <a:xfrm>
            <a:off x="1439863" y="1335088"/>
            <a:ext cx="1998662" cy="276225"/>
          </a:xfrm>
          <a:prstGeom prst="rect">
            <a:avLst/>
          </a:prstGeom>
          <a:noFill/>
          <a:ln>
            <a:noFill/>
          </a:ln>
        </p:spPr>
        <p:txBody>
          <a:bodyPr spcFirstLastPara="1" lIns="68569" tIns="34275" rIns="68569" bIns="34275">
            <a:spAutoFit/>
          </a:bodyPr>
          <a:lstStyle/>
          <a:p>
            <a:pPr>
              <a:buSzPts val="1800"/>
              <a:defRPr/>
            </a:pPr>
            <a:endParaRPr sz="1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19"/>
          <p:cNvSpPr txBox="1"/>
          <p:nvPr/>
        </p:nvSpPr>
        <p:spPr>
          <a:xfrm>
            <a:off x="323528" y="1554162"/>
            <a:ext cx="8569325" cy="1177925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>
            <a:spAutoFit/>
          </a:bodyPr>
          <a:lstStyle>
            <a:lvl1pPr marL="2143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buClr>
                <a:srgbClr val="0070C0"/>
              </a:buClr>
              <a:buSzPts val="1800"/>
              <a:defRPr/>
            </a:pPr>
            <a:r>
              <a:rPr lang="ru-RU" altLang="ru-RU" sz="1600" dirty="0">
                <a:solidFill>
                  <a:srgbClr val="005531"/>
                </a:solidFill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ЭДО с контрагентами</a:t>
            </a:r>
            <a:endParaRPr lang="en-US" altLang="ru-RU" sz="1600" dirty="0">
              <a:solidFill>
                <a:srgbClr val="005531"/>
              </a:solidFill>
              <a:latin typeface="+mj-lt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SzPts val="1800"/>
              <a:buFont typeface="Wingdings" panose="05000000000000000000" pitchFamily="2" charset="2"/>
              <a:buChar char="§"/>
              <a:defRPr/>
            </a:pPr>
            <a:r>
              <a:rPr lang="ru-RU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Обмен счетами, актами, УПД</a:t>
            </a:r>
          </a:p>
          <a:p>
            <a:pPr marL="285750" indent="-285750">
              <a:lnSpc>
                <a:spcPct val="150000"/>
              </a:lnSpc>
              <a:buSzPts val="1800"/>
              <a:buFont typeface="Wingdings" panose="05000000000000000000" pitchFamily="2" charset="2"/>
              <a:buChar char="§"/>
              <a:defRPr/>
            </a:pPr>
            <a:r>
              <a:rPr lang="ru-RU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Бизнес-процесс документа, настроенный под особенности учета</a:t>
            </a:r>
          </a:p>
        </p:txBody>
      </p:sp>
      <p:pic>
        <p:nvPicPr>
          <p:cNvPr id="49157" name="Рисунок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84486"/>
            <a:ext cx="65944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1492250"/>
            <a:ext cx="6162675" cy="308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/>
          <a:p>
            <a:r>
              <a:rPr lang="ru-RU" altLang="ru-RU" dirty="0" smtClean="0"/>
              <a:t>Результаты</a:t>
            </a:r>
            <a:r>
              <a:rPr lang="en-US" altLang="ru-RU" dirty="0" smtClean="0"/>
              <a:t>: </a:t>
            </a:r>
            <a:r>
              <a:rPr lang="ru-RU" altLang="ru-RU" dirty="0" smtClean="0"/>
              <a:t>портал вуза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1097173b0fc_0_6"/>
          <p:cNvSpPr txBox="1"/>
          <p:nvPr/>
        </p:nvSpPr>
        <p:spPr>
          <a:xfrm>
            <a:off x="250825" y="1204913"/>
            <a:ext cx="8642350" cy="3384550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/>
          <a:lstStyle>
            <a:lvl1pPr marL="666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213"/>
              </a:spcBef>
              <a:buSzPts val="1400"/>
              <a:defRPr/>
            </a:pPr>
            <a:r>
              <a:rPr lang="ru-RU" altLang="ru-RU" sz="1600" b="1" dirty="0">
                <a:solidFill>
                  <a:srgbClr val="005531"/>
                </a:solidFill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1С:ДГУ </a:t>
            </a:r>
          </a:p>
          <a:p>
            <a:pPr>
              <a:spcBef>
                <a:spcPts val="213"/>
              </a:spcBef>
              <a:buSzPts val="1400"/>
              <a:defRPr/>
            </a:pPr>
            <a:r>
              <a:rPr lang="ru-RU" altLang="ru-RU" sz="1600" dirty="0">
                <a:solidFill>
                  <a:srgbClr val="008637"/>
                </a:solidFill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243 000</a:t>
            </a:r>
            <a:r>
              <a:rPr lang="en-US" altLang="ru-RU" sz="1600" dirty="0">
                <a:solidFill>
                  <a:srgbClr val="008637"/>
                </a:solidFill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ru-RU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-</a:t>
            </a:r>
            <a:r>
              <a:rPr lang="en-US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ru-RU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задач исполнителям </a:t>
            </a:r>
          </a:p>
          <a:p>
            <a:pPr>
              <a:spcBef>
                <a:spcPts val="213"/>
              </a:spcBef>
              <a:buSzPts val="1400"/>
              <a:defRPr/>
            </a:pPr>
            <a:r>
              <a:rPr lang="ru-RU" altLang="ru-RU" sz="1600" dirty="0">
                <a:solidFill>
                  <a:srgbClr val="008637"/>
                </a:solidFill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23 500</a:t>
            </a:r>
            <a:r>
              <a:rPr lang="en-US" altLang="ru-RU" sz="1600" dirty="0">
                <a:solidFill>
                  <a:srgbClr val="008637"/>
                </a:solidFill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ru-RU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-</a:t>
            </a:r>
            <a:r>
              <a:rPr lang="en-US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ru-RU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документов </a:t>
            </a:r>
          </a:p>
          <a:p>
            <a:pPr>
              <a:spcBef>
                <a:spcPts val="213"/>
              </a:spcBef>
              <a:buSzPts val="1400"/>
              <a:defRPr/>
            </a:pPr>
            <a:r>
              <a:rPr lang="ru-RU" altLang="ru-RU" sz="1600" dirty="0">
                <a:solidFill>
                  <a:srgbClr val="008637"/>
                </a:solidFill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25</a:t>
            </a:r>
            <a:r>
              <a:rPr lang="ru-RU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 -</a:t>
            </a:r>
            <a:r>
              <a:rPr lang="en-US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ru-RU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сертификатов УКЭП</a:t>
            </a:r>
          </a:p>
          <a:p>
            <a:pPr>
              <a:lnSpc>
                <a:spcPct val="150000"/>
              </a:lnSpc>
              <a:spcBef>
                <a:spcPts val="213"/>
              </a:spcBef>
              <a:buSzPts val="1400"/>
              <a:defRPr/>
            </a:pPr>
            <a:r>
              <a:rPr lang="ru-RU" altLang="ru-RU" sz="1600" b="1" dirty="0">
                <a:solidFill>
                  <a:srgbClr val="005531"/>
                </a:solidFill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1С:Битрикс «Портал Университета»</a:t>
            </a:r>
          </a:p>
          <a:p>
            <a:pPr>
              <a:spcBef>
                <a:spcPts val="213"/>
              </a:spcBef>
              <a:buSzPts val="1400"/>
              <a:defRPr/>
            </a:pPr>
            <a:r>
              <a:rPr lang="ru-RU" altLang="ru-RU" sz="1600" dirty="0">
                <a:solidFill>
                  <a:srgbClr val="008637"/>
                </a:solidFill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42 000</a:t>
            </a:r>
            <a:r>
              <a:rPr lang="en-US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ru-RU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- учетных записей пользователей</a:t>
            </a:r>
          </a:p>
          <a:p>
            <a:pPr>
              <a:spcBef>
                <a:spcPts val="213"/>
              </a:spcBef>
              <a:buSzPts val="1400"/>
              <a:defRPr/>
            </a:pPr>
            <a:r>
              <a:rPr lang="ru-RU" altLang="ru-RU" sz="1600" dirty="0">
                <a:solidFill>
                  <a:srgbClr val="008637"/>
                </a:solidFill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13 000</a:t>
            </a:r>
            <a:r>
              <a:rPr lang="en-US" altLang="ru-RU" sz="1600" dirty="0">
                <a:solidFill>
                  <a:srgbClr val="008637"/>
                </a:solidFill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ru-RU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-</a:t>
            </a:r>
            <a:r>
              <a:rPr lang="en-US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ru-RU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зарегистрированных абитуриентов</a:t>
            </a:r>
          </a:p>
          <a:p>
            <a:pPr>
              <a:spcBef>
                <a:spcPts val="213"/>
              </a:spcBef>
              <a:buSzPts val="1400"/>
              <a:defRPr/>
            </a:pPr>
            <a:r>
              <a:rPr lang="ru-RU" altLang="ru-RU" sz="1600" dirty="0">
                <a:solidFill>
                  <a:srgbClr val="008637"/>
                </a:solidFill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18 000</a:t>
            </a:r>
            <a:r>
              <a:rPr lang="en-US" altLang="ru-RU" sz="1600" dirty="0">
                <a:solidFill>
                  <a:srgbClr val="008637"/>
                </a:solidFill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ru-RU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-</a:t>
            </a:r>
            <a:r>
              <a:rPr lang="en-US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ru-RU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заявлений абитуриентов</a:t>
            </a:r>
          </a:p>
          <a:p>
            <a:pPr>
              <a:lnSpc>
                <a:spcPct val="150000"/>
              </a:lnSpc>
              <a:spcBef>
                <a:spcPts val="213"/>
              </a:spcBef>
              <a:buSzPts val="1400"/>
              <a:defRPr/>
            </a:pPr>
            <a:r>
              <a:rPr lang="ru-RU" altLang="ru-RU" sz="1600" b="1" dirty="0">
                <a:solidFill>
                  <a:srgbClr val="005531"/>
                </a:solidFill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1С:Университет</a:t>
            </a:r>
          </a:p>
          <a:p>
            <a:pPr>
              <a:spcBef>
                <a:spcPts val="213"/>
              </a:spcBef>
              <a:buSzPts val="1400"/>
              <a:defRPr/>
            </a:pPr>
            <a:r>
              <a:rPr lang="ru-RU" altLang="ru-RU" sz="1600" dirty="0">
                <a:solidFill>
                  <a:srgbClr val="008637"/>
                </a:solidFill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15 000+</a:t>
            </a:r>
            <a:r>
              <a:rPr lang="ru-RU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 -</a:t>
            </a:r>
            <a:r>
              <a:rPr lang="en-US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ru-RU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обучающихся (СПО,ВПО), </a:t>
            </a:r>
            <a:r>
              <a:rPr lang="ru-RU" altLang="ru-RU" sz="1600" dirty="0">
                <a:solidFill>
                  <a:srgbClr val="008637"/>
                </a:solidFill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5000</a:t>
            </a:r>
            <a:r>
              <a:rPr lang="ru-RU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+  ДПО) </a:t>
            </a:r>
            <a:endParaRPr lang="en-US" altLang="ru-RU" sz="1600" dirty="0">
              <a:latin typeface="+mj-lt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spcBef>
                <a:spcPts val="213"/>
              </a:spcBef>
              <a:buSzPts val="1400"/>
              <a:defRPr/>
            </a:pPr>
            <a:r>
              <a:rPr lang="ru-RU" altLang="ru-RU" sz="1600" dirty="0">
                <a:solidFill>
                  <a:srgbClr val="008637"/>
                </a:solidFill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 6 000</a:t>
            </a:r>
            <a:r>
              <a:rPr lang="en-US" altLang="ru-RU" sz="1600" dirty="0">
                <a:solidFill>
                  <a:srgbClr val="008637"/>
                </a:solidFill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ru-RU" altLang="ru-RU" sz="1600" dirty="0">
                <a:latin typeface="+mj-lt"/>
                <a:cs typeface="Calibri" panose="020F0502020204030204" pitchFamily="34" charset="0"/>
                <a:sym typeface="Calibri" panose="020F0502020204030204" pitchFamily="34" charset="0"/>
              </a:rPr>
              <a:t>- справок по обучающимся</a:t>
            </a:r>
          </a:p>
          <a:p>
            <a:pPr algn="ctr">
              <a:lnSpc>
                <a:spcPct val="150000"/>
              </a:lnSpc>
              <a:spcBef>
                <a:spcPts val="213"/>
              </a:spcBef>
              <a:buSzPts val="1400"/>
              <a:defRPr/>
            </a:pPr>
            <a:endParaRPr lang="ru-RU" altLang="ru-RU" sz="1300" dirty="0">
              <a:solidFill>
                <a:srgbClr val="338DCD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Bef>
                <a:spcPts val="213"/>
              </a:spcBef>
              <a:buSzPts val="1400"/>
              <a:defRPr/>
            </a:pPr>
            <a:endParaRPr lang="ru-RU" altLang="ru-RU" sz="1300" dirty="0">
              <a:solidFill>
                <a:srgbClr val="338DCD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53251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/>
          <a:p>
            <a:r>
              <a:rPr lang="ru-RU" altLang="ru-RU" dirty="0" smtClean="0"/>
              <a:t>Результаты в цифрах 2021г.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94558"/>
              </p:ext>
            </p:extLst>
          </p:nvPr>
        </p:nvGraphicFramePr>
        <p:xfrm>
          <a:off x="395288" y="1947863"/>
          <a:ext cx="7705724" cy="2160587"/>
        </p:xfrm>
        <a:graphic>
          <a:graphicData uri="http://schemas.openxmlformats.org/drawingml/2006/table">
            <a:tbl>
              <a:tblPr firstRow="1" bandRow="1"/>
              <a:tblGrid>
                <a:gridCol w="316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8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0486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3" marR="68583" marT="34302" marB="34302"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+mj-lt"/>
                        </a:rPr>
                        <a:t>1С:БГУ</a:t>
                      </a:r>
                    </a:p>
                  </a:txBody>
                  <a:tcPr marL="68583" marR="68583" marT="34302" marB="34302" anchor="ctr"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+mj-lt"/>
                        </a:rPr>
                        <a:t>1С:ЗКГУ</a:t>
                      </a:r>
                    </a:p>
                  </a:txBody>
                  <a:tcPr marL="68583" marR="68583" marT="34302" marB="34302" anchor="ctr"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+mj-lt"/>
                        </a:rPr>
                        <a:t>1С:ДГУ</a:t>
                      </a:r>
                    </a:p>
                  </a:txBody>
                  <a:tcPr marL="68583" marR="68583" marT="34302" marB="34302" anchor="ctr"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+mj-lt"/>
                        </a:rPr>
                        <a:t>1С:Университет</a:t>
                      </a:r>
                    </a:p>
                  </a:txBody>
                  <a:tcPr marL="68583" marR="68583" marT="34302" marB="34302" anchor="ctr">
                    <a:solidFill>
                      <a:srgbClr val="E9F7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1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j-lt"/>
                        </a:rPr>
                        <a:t>Количество пользователей </a:t>
                      </a:r>
                    </a:p>
                  </a:txBody>
                  <a:tcPr marL="68583" marR="68583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3" marR="68583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+mj-lt"/>
                        </a:rPr>
                        <a:t>52</a:t>
                      </a:r>
                      <a:endParaRPr lang="ru-R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3" marR="68583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517</a:t>
                      </a:r>
                      <a:endParaRPr lang="ru-R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3" marR="68583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313</a:t>
                      </a:r>
                      <a:endParaRPr lang="ru-R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3" marR="68583" marT="34302" marB="3430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j-lt"/>
                        </a:rPr>
                        <a:t>Процент рабочего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времени в 1С, в среднем на пользователя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</a:p>
                  </a:txBody>
                  <a:tcPr marL="68583" marR="68583" marT="34302" marB="3430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j-lt"/>
                        </a:rPr>
                        <a:t>24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3" marR="68583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+mj-lt"/>
                        </a:rPr>
                        <a:t>19,3</a:t>
                      </a:r>
                    </a:p>
                  </a:txBody>
                  <a:tcPr marL="68583" marR="68583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+mj-lt"/>
                        </a:rPr>
                        <a:t>12,6</a:t>
                      </a:r>
                    </a:p>
                  </a:txBody>
                  <a:tcPr marL="68583" marR="68583" marT="34302" marB="343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43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,6</a:t>
                      </a:r>
                      <a:endParaRPr lang="ru-R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3" marR="68583" marT="34302" marB="3430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532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/>
          <a:p>
            <a:r>
              <a:rPr lang="ru-RU" altLang="ru-RU" dirty="0" smtClean="0"/>
              <a:t>Результаты в цифрах 2021г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/>
        </p:nvSpPr>
        <p:spPr>
          <a:xfrm>
            <a:off x="250825" y="1647825"/>
            <a:ext cx="8569325" cy="914400"/>
          </a:xfrm>
          <a:prstGeom prst="rect">
            <a:avLst/>
          </a:prstGeom>
          <a:noFill/>
          <a:ln>
            <a:noFill/>
          </a:ln>
        </p:spPr>
        <p:txBody>
          <a:bodyPr spcFirstLastPara="1" lIns="68569" tIns="34275" rIns="68569" bIns="34275"/>
          <a:lstStyle/>
          <a:p>
            <a:pPr algn="just">
              <a:buClr>
                <a:srgbClr val="338DCD"/>
              </a:buClr>
              <a:buSzPts val="1800"/>
              <a:defRPr/>
            </a:pPr>
            <a:r>
              <a:rPr lang="ru-RU" sz="1600" dirty="0">
                <a:latin typeface="+mn-lt"/>
                <a:cs typeface="+mn-cs"/>
                <a:sym typeface="Calibri"/>
              </a:rPr>
              <a:t>Ленинградский государственный университет имени А. С. Пушкина - государственное автономное образовательное учреждение высшего образования Ленинградской области, образован в 1992 году.</a:t>
            </a:r>
            <a:endParaRPr sz="1600" dirty="0">
              <a:latin typeface="+mn-lt"/>
              <a:cs typeface="+mn-cs"/>
            </a:endParaRPr>
          </a:p>
          <a:p>
            <a:pPr marL="257175" indent="-171450">
              <a:lnSpc>
                <a:spcPct val="150000"/>
              </a:lnSpc>
              <a:spcBef>
                <a:spcPts val="270"/>
              </a:spcBef>
              <a:buClr>
                <a:schemeClr val="dk1"/>
              </a:buClr>
              <a:buSzPts val="1800"/>
              <a:defRPr/>
            </a:pPr>
            <a:endParaRPr sz="1350" dirty="0">
              <a:solidFill>
                <a:srgbClr val="338DC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968375" y="2676525"/>
            <a:ext cx="4899025" cy="400050"/>
          </a:xfrm>
          <a:prstGeom prst="rect">
            <a:avLst/>
          </a:prstGeom>
          <a:noFill/>
          <a:ln>
            <a:noFill/>
          </a:ln>
        </p:spPr>
        <p:txBody>
          <a:bodyPr spcFirstLastPara="1" lIns="68569" tIns="34275" rIns="68569" bIns="34275"/>
          <a:lstStyle/>
          <a:p>
            <a:pPr>
              <a:lnSpc>
                <a:spcPct val="150000"/>
              </a:lnSpc>
              <a:buClr>
                <a:srgbClr val="338DCD"/>
              </a:buClr>
              <a:buSzPts val="1800"/>
              <a:defRPr/>
            </a:pPr>
            <a:r>
              <a:rPr lang="ru-RU" sz="1600" dirty="0">
                <a:solidFill>
                  <a:srgbClr val="008637"/>
                </a:solidFill>
                <a:latin typeface="+mn-lt"/>
                <a:cs typeface="+mn-cs"/>
                <a:sym typeface="Calibri"/>
              </a:rPr>
              <a:t>14 000+ </a:t>
            </a:r>
            <a:r>
              <a:rPr lang="ru-RU" sz="1600" dirty="0">
                <a:latin typeface="+mn-lt"/>
                <a:cs typeface="+mn-cs"/>
                <a:sym typeface="Calibri"/>
              </a:rPr>
              <a:t>обучающихся, </a:t>
            </a:r>
            <a:r>
              <a:rPr lang="ru-RU" sz="1600" dirty="0">
                <a:solidFill>
                  <a:srgbClr val="008637"/>
                </a:solidFill>
                <a:latin typeface="+mn-lt"/>
                <a:cs typeface="+mn-cs"/>
                <a:sym typeface="Calibri"/>
              </a:rPr>
              <a:t>2000+ </a:t>
            </a:r>
            <a:r>
              <a:rPr lang="ru-RU" sz="1600" dirty="0">
                <a:latin typeface="+mn-lt"/>
                <a:cs typeface="+mn-cs"/>
                <a:sym typeface="Calibri"/>
              </a:rPr>
              <a:t>сотрудников</a:t>
            </a:r>
            <a:endParaRPr sz="1600" dirty="0">
              <a:latin typeface="+mn-lt"/>
              <a:cs typeface="+mn-cs"/>
              <a:sym typeface="Calibri"/>
            </a:endParaRPr>
          </a:p>
        </p:txBody>
      </p:sp>
      <p:sp>
        <p:nvSpPr>
          <p:cNvPr id="96" name="Google Shape;96;p2"/>
          <p:cNvSpPr txBox="1"/>
          <p:nvPr/>
        </p:nvSpPr>
        <p:spPr>
          <a:xfrm>
            <a:off x="1001713" y="3190875"/>
            <a:ext cx="3348037" cy="400050"/>
          </a:xfrm>
          <a:prstGeom prst="rect">
            <a:avLst/>
          </a:prstGeom>
          <a:noFill/>
          <a:ln>
            <a:noFill/>
          </a:ln>
        </p:spPr>
        <p:txBody>
          <a:bodyPr spcFirstLastPara="1" lIns="68569" tIns="34275" rIns="68569" bIns="34275"/>
          <a:lstStyle/>
          <a:p>
            <a:pPr>
              <a:lnSpc>
                <a:spcPct val="150000"/>
              </a:lnSpc>
              <a:buClr>
                <a:srgbClr val="338DCD"/>
              </a:buClr>
              <a:buSzPts val="1800"/>
              <a:defRPr/>
            </a:pPr>
            <a:r>
              <a:rPr lang="ru-RU" sz="1600" dirty="0">
                <a:solidFill>
                  <a:srgbClr val="008637"/>
                </a:solidFill>
                <a:latin typeface="+mn-lt"/>
                <a:cs typeface="+mn-cs"/>
                <a:sym typeface="Calibri"/>
              </a:rPr>
              <a:t>11</a:t>
            </a:r>
            <a:r>
              <a:rPr lang="ru-RU" sz="1600" dirty="0">
                <a:latin typeface="+mn-lt"/>
                <a:cs typeface="+mn-cs"/>
                <a:sym typeface="Calibri"/>
              </a:rPr>
              <a:t> факультетов, </a:t>
            </a:r>
            <a:r>
              <a:rPr lang="ru-RU" sz="1600" dirty="0">
                <a:solidFill>
                  <a:srgbClr val="008637"/>
                </a:solidFill>
                <a:latin typeface="+mn-lt"/>
                <a:cs typeface="+mn-cs"/>
                <a:sym typeface="Calibri"/>
              </a:rPr>
              <a:t>6</a:t>
            </a:r>
            <a:r>
              <a:rPr lang="ru-RU" sz="1600" dirty="0">
                <a:latin typeface="+mn-lt"/>
                <a:cs typeface="+mn-cs"/>
                <a:sym typeface="Calibri"/>
              </a:rPr>
              <a:t> филиалов</a:t>
            </a:r>
            <a:endParaRPr sz="1600" dirty="0">
              <a:latin typeface="+mn-lt"/>
              <a:cs typeface="+mn-cs"/>
              <a:sym typeface="Calibri"/>
            </a:endParaRPr>
          </a:p>
        </p:txBody>
      </p:sp>
      <p:pic>
        <p:nvPicPr>
          <p:cNvPr id="16389" name="Google Shape;97;p2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3140075"/>
            <a:ext cx="50165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Google Shape;98;p2"/>
          <p:cNvPicPr preferRelativeResize="0"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2668588"/>
            <a:ext cx="41433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/>
          <a:p>
            <a:r>
              <a:rPr lang="ru-RU" altLang="ru-RU" dirty="0" smtClean="0"/>
              <a:t>О нас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946900" y="4221163"/>
            <a:ext cx="1801813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</a:rPr>
              <a:t>https://lengu.ru</a:t>
            </a:r>
            <a:endParaRPr lang="ru-RU" dirty="0">
              <a:latin typeface="+mn-lt"/>
            </a:endParaRPr>
          </a:p>
        </p:txBody>
      </p:sp>
      <p:pic>
        <p:nvPicPr>
          <p:cNvPr id="16393" name="Рисунок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2324100"/>
            <a:ext cx="1944687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852464"/>
            <a:ext cx="8642350" cy="1017975"/>
          </a:xfrm>
        </p:spPr>
        <p:txBody>
          <a:bodyPr/>
          <a:lstStyle/>
          <a:p>
            <a:pPr eaLnBrk="1" hangingPunct="1"/>
            <a:r>
              <a:rPr lang="ru-RU" altLang="ru-RU" sz="2400" dirty="0" smtClean="0"/>
              <a:t>СПАСИБО </a:t>
            </a:r>
            <a:br>
              <a:rPr lang="ru-RU" altLang="ru-RU" sz="2400" dirty="0" smtClean="0"/>
            </a:br>
            <a:r>
              <a:rPr lang="ru-RU" altLang="ru-RU" sz="2400" dirty="0" smtClean="0"/>
              <a:t>ЗА ВНИМАНИЕ!</a:t>
            </a:r>
          </a:p>
        </p:txBody>
      </p:sp>
      <p:sp>
        <p:nvSpPr>
          <p:cNvPr id="3" name="Google Shape;372;p13"/>
          <p:cNvSpPr txBox="1"/>
          <p:nvPr/>
        </p:nvSpPr>
        <p:spPr>
          <a:xfrm>
            <a:off x="2915817" y="3868688"/>
            <a:ext cx="3384376" cy="1152575"/>
          </a:xfrm>
          <a:prstGeom prst="rect">
            <a:avLst/>
          </a:prstGeom>
          <a:noFill/>
          <a:ln>
            <a:noFill/>
          </a:ln>
        </p:spPr>
        <p:txBody>
          <a:bodyPr spcFirstLastPara="1" lIns="68569" tIns="34275" rIns="68569" bIns="34275"/>
          <a:lstStyle/>
          <a:p>
            <a:pPr algn="ctr">
              <a:buClr>
                <a:srgbClr val="0070C0"/>
              </a:buClr>
              <a:buSzPct val="100000"/>
              <a:defRPr/>
            </a:pPr>
            <a:r>
              <a:rPr lang="ru-RU" sz="1600" dirty="0">
                <a:latin typeface="+mn-lt"/>
                <a:ea typeface="+mj-ea"/>
                <a:cs typeface="+mj-cs"/>
                <a:sym typeface="Calibri"/>
              </a:rPr>
              <a:t>Голиков Роман</a:t>
            </a:r>
          </a:p>
          <a:p>
            <a:pPr algn="ctr">
              <a:buClr>
                <a:srgbClr val="0070C0"/>
              </a:buClr>
              <a:buSzPct val="100000"/>
              <a:defRPr/>
            </a:pPr>
            <a:endParaRPr sz="1600" dirty="0">
              <a:latin typeface="+mn-lt"/>
              <a:ea typeface="+mj-ea"/>
              <a:cs typeface="+mj-cs"/>
            </a:endParaRPr>
          </a:p>
          <a:p>
            <a:pPr algn="ctr">
              <a:spcBef>
                <a:spcPts val="184"/>
              </a:spcBef>
              <a:buClr>
                <a:schemeClr val="dk1"/>
              </a:buClr>
              <a:buSzPct val="100000"/>
              <a:defRPr/>
            </a:pPr>
            <a:r>
              <a:rPr lang="ru-RU" sz="1600" dirty="0">
                <a:latin typeface="+mn-lt"/>
                <a:ea typeface="+mj-ea"/>
                <a:cs typeface="+mj-cs"/>
                <a:sym typeface="Calibri"/>
              </a:rPr>
              <a:t> </a:t>
            </a:r>
            <a:r>
              <a:rPr lang="en-US" sz="1600" dirty="0">
                <a:latin typeface="+mn-lt"/>
                <a:ea typeface="+mj-ea"/>
                <a:cs typeface="+mj-cs"/>
                <a:sym typeface="Calibri"/>
              </a:rPr>
              <a:t>r.golikow@lengu.ru</a:t>
            </a:r>
            <a:endParaRPr sz="1600" dirty="0">
              <a:latin typeface="+mn-lt"/>
              <a:ea typeface="+mj-ea"/>
              <a:cs typeface="+mj-cs"/>
              <a:sym typeface="Calibri"/>
            </a:endParaRPr>
          </a:p>
          <a:p>
            <a:pPr algn="ctr">
              <a:spcBef>
                <a:spcPts val="120"/>
              </a:spcBef>
              <a:buClr>
                <a:schemeClr val="dk1"/>
              </a:buClr>
              <a:buSzPct val="100000"/>
              <a:defRPr/>
            </a:pPr>
            <a:r>
              <a:rPr lang="ru-RU" sz="1600" dirty="0">
                <a:latin typeface="+mn-lt"/>
                <a:sym typeface="Calibri"/>
              </a:rPr>
              <a:t>8(812)500-94-92</a:t>
            </a:r>
            <a:endParaRPr sz="1600" dirty="0">
              <a:latin typeface="+mn-lt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/>
          <a:p>
            <a:r>
              <a:rPr lang="ru-RU" altLang="ru-RU" dirty="0" smtClean="0"/>
              <a:t>Информационные системы в 2019г.</a:t>
            </a:r>
          </a:p>
        </p:txBody>
      </p:sp>
      <p:pic>
        <p:nvPicPr>
          <p:cNvPr id="18435" name="Рисунок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060450"/>
            <a:ext cx="2376487" cy="340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Рисунок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355850"/>
            <a:ext cx="4953000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Google Shape;132;p4"/>
          <p:cNvSpPr txBox="1">
            <a:spLocks noChangeArrowheads="1"/>
          </p:cNvSpPr>
          <p:nvPr/>
        </p:nvSpPr>
        <p:spPr bwMode="auto">
          <a:xfrm>
            <a:off x="3546475" y="1330325"/>
            <a:ext cx="3887788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9" tIns="34275" rIns="68569" bIns="34275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buClr>
                <a:srgbClr val="000000"/>
              </a:buClr>
              <a:buSzPts val="2000"/>
            </a:pPr>
            <a:endParaRPr lang="ru-RU" altLang="ru-RU" sz="150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graphicFrame>
        <p:nvGraphicFramePr>
          <p:cNvPr id="134" name="Google Shape;134;p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995309"/>
              </p:ext>
            </p:extLst>
          </p:nvPr>
        </p:nvGraphicFramePr>
        <p:xfrm>
          <a:off x="611560" y="1564432"/>
          <a:ext cx="7705725" cy="2695575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364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1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397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7" marR="68597" marT="34279" marB="34279" horzOverflow="overflow"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О</a:t>
                      </a: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sym typeface="Calibri" panose="020F0502020204030204" pitchFamily="34" charset="0"/>
                        </a:rPr>
                        <a:t>бщ</a:t>
                      </a: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ая</a:t>
                      </a: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sym typeface="Calibri" panose="020F0502020204030204" pitchFamily="34" charset="0"/>
                        </a:rPr>
                        <a:t> бизнес-стратегия (стратегия развития) компании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7" marR="68597" marT="34279" marB="34279" horzOverflow="overflow">
                    <a:solidFill>
                      <a:srgbClr val="E9F7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253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7" marR="68597" marT="34279" marB="34279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sym typeface="Calibri" panose="020F0502020204030204" pitchFamily="34" charset="0"/>
                        </a:rPr>
                        <a:t>Стратеги</a:t>
                      </a: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я</a:t>
                      </a: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sym typeface="Calibri" panose="020F0502020204030204" pitchFamily="34" charset="0"/>
                        </a:rPr>
                        <a:t> Цифровой Трансформации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7" marR="68597" marT="34279" marB="34279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659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7" marR="68597" marT="34279" marB="34279" horzOverflow="overflow"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sym typeface="Calibri" panose="020F0502020204030204" pitchFamily="34" charset="0"/>
                        </a:rPr>
                        <a:t>Аудит текущих бизнес процессов </a:t>
                      </a: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верхнего </a:t>
                      </a: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sym typeface="Calibri" panose="020F0502020204030204" pitchFamily="34" charset="0"/>
                        </a:rPr>
                        <a:t>уровня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7" marR="68597" marT="34279" marB="34279" horzOverflow="overflow">
                    <a:solidFill>
                      <a:srgbClr val="E9F7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253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7" marR="68597" marT="34279" marB="34279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sym typeface="Calibri" panose="020F0502020204030204" pitchFamily="34" charset="0"/>
                        </a:rPr>
                        <a:t>Дорожн</a:t>
                      </a: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ая</a:t>
                      </a: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sym typeface="Calibri" panose="020F0502020204030204" pitchFamily="34" charset="0"/>
                        </a:rPr>
                        <a:t> Карт</a:t>
                      </a: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sym typeface="Calibri" panose="020F0502020204030204" pitchFamily="34" charset="0"/>
                        </a:rPr>
                        <a:t> цифровой трансформации, </a:t>
                      </a: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план-график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7" marR="68597" marT="34279" marB="34279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253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7" marR="68597" marT="34279" marB="34279" horzOverflow="overflow"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sym typeface="Calibri" panose="020F0502020204030204" pitchFamily="34" charset="0"/>
                        </a:rPr>
                        <a:t>Выбор цифровых технологий –«шоппинг» решений 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7" marR="68597" marT="34279" marB="34279" horzOverflow="overflow">
                    <a:solidFill>
                      <a:srgbClr val="E9F7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253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7" marR="68597" marT="34279" marB="34279" horzOverflow="overflow"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sym typeface="Calibri" panose="020F0502020204030204" pitchFamily="34" charset="0"/>
                        </a:rPr>
                        <a:t>Оценка рисков, реестр рисков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7" marR="68597" marT="34279" marB="34279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253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7" marR="68597" marT="34279" marB="34279" horzOverflow="overflow"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sym typeface="Calibri" panose="020F0502020204030204" pitchFamily="34" charset="0"/>
                        </a:rPr>
                        <a:t>Расчет экономической отдачи от цифровых проектов (ТЭО)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7" marR="68597" marT="34279" marB="34279" horzOverflow="overflow">
                    <a:solidFill>
                      <a:srgbClr val="E9F7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253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7" marR="68597" marT="34279" marB="34279" horzOverflow="overflow"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Р</a:t>
                      </a: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sym typeface="Calibri" panose="020F0502020204030204" pitchFamily="34" charset="0"/>
                        </a:rPr>
                        <a:t>еализаци</a:t>
                      </a: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я</a:t>
                      </a:r>
                      <a:r>
                        <a:rPr kumimoji="0" lang="ru-RU" alt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sym typeface="Calibri" panose="020F0502020204030204" pitchFamily="34" charset="0"/>
                        </a:rPr>
                        <a:t> проектов 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7" marR="68597" marT="34279" marB="34279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51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/>
          <a:p>
            <a:r>
              <a:rPr lang="ru-RU" altLang="ru-RU" dirty="0" smtClean="0"/>
              <a:t>Чек лист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Google Shape;142;p33"/>
          <p:cNvSpPr txBox="1">
            <a:spLocks noChangeArrowheads="1"/>
          </p:cNvSpPr>
          <p:nvPr/>
        </p:nvSpPr>
        <p:spPr bwMode="auto">
          <a:xfrm>
            <a:off x="3594100" y="1438275"/>
            <a:ext cx="3889375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9" tIns="34275" rIns="68569" bIns="34275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buClr>
                <a:srgbClr val="000000"/>
              </a:buClr>
              <a:buSzPts val="2000"/>
            </a:pPr>
            <a:endParaRPr lang="ru-RU" altLang="ru-RU" sz="150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graphicFrame>
        <p:nvGraphicFramePr>
          <p:cNvPr id="144" name="Google Shape;144;p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022758"/>
              </p:ext>
            </p:extLst>
          </p:nvPr>
        </p:nvGraphicFramePr>
        <p:xfrm>
          <a:off x="395536" y="1559508"/>
          <a:ext cx="7848599" cy="2781722"/>
        </p:xfrm>
        <a:graphic>
          <a:graphicData uri="http://schemas.openxmlformats.org/drawingml/2006/table">
            <a:tbl>
              <a:tblPr/>
              <a:tblGrid>
                <a:gridCol w="2442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0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5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831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68591" marR="68591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68591" marR="68591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68591" marR="68591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7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058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1С</a:t>
                      </a: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: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БГУ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Calibri" panose="020F0502020204030204" pitchFamily="34" charset="0"/>
                        <a:sym typeface="Calibri" panose="020F0502020204030204" pitchFamily="34" charset="0"/>
                      </a:endParaRPr>
                    </a:p>
                  </a:txBody>
                  <a:tcPr marL="68591" marR="68591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1C: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Университет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1" marR="68591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CRM (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Битрикс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)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91" marR="68591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1С</a:t>
                      </a: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: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ЗКГУ</a:t>
                      </a:r>
                    </a:p>
                  </a:txBody>
                  <a:tcPr marL="68591" marR="68591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Портал вуза (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Битрикс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)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91" marR="68591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ГИС СЦОС</a:t>
                      </a:r>
                    </a:p>
                  </a:txBody>
                  <a:tcPr marL="68591" marR="68591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1014181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1С</a:t>
                      </a: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: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ДГУ</a:t>
                      </a:r>
                    </a:p>
                  </a:txBody>
                  <a:tcPr marL="68591" marR="68591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Сеть 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VipNet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, ОРД</a:t>
                      </a:r>
                    </a:p>
                  </a:txBody>
                  <a:tcPr marL="68591" marR="68591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1С:Закупки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91" marR="68591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4099041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1С</a:t>
                      </a: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: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ЗКГУ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Calibri" panose="020F0502020204030204" pitchFamily="34" charset="0"/>
                        </a:rPr>
                        <a:t> 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Calibri" panose="020F0502020204030204" pitchFamily="34" charset="0"/>
                        </a:rPr>
                        <a:t>Стипендии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Calibri" panose="020F0502020204030204" pitchFamily="34" charset="0"/>
                        <a:sym typeface="Calibri" panose="020F0502020204030204" pitchFamily="34" charset="0"/>
                      </a:endParaRPr>
                    </a:p>
                  </a:txBody>
                  <a:tcPr marL="68591" marR="68591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Суперсервис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Calibri" panose="020F0502020204030204" pitchFamily="34" charset="0"/>
                        <a:sym typeface="Calibri" panose="020F0502020204030204" pitchFamily="34" charset="0"/>
                      </a:endParaRPr>
                    </a:p>
                  </a:txBody>
                  <a:tcPr marL="68591" marR="68591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1С</a:t>
                      </a: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: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Университет (</a:t>
                      </a: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Общежитие,расписание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)</a:t>
                      </a:r>
                      <a:endParaRPr kumimoji="0" lang="en-US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Calibri" panose="020F0502020204030204" pitchFamily="34" charset="0"/>
                        <a:sym typeface="Calibri" panose="020F0502020204030204" pitchFamily="34" charset="0"/>
                      </a:endParaRPr>
                    </a:p>
                  </a:txBody>
                  <a:tcPr marL="68591" marR="68591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630445"/>
                  </a:ext>
                </a:extLst>
              </a:tr>
              <a:tr h="2749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Сеть, ЦОД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1" marR="68591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Google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 </a:t>
                      </a: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Workspace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Calibri" panose="020F0502020204030204" pitchFamily="34" charset="0"/>
                        <a:sym typeface="Calibri" panose="020F0502020204030204" pitchFamily="34" charset="0"/>
                      </a:endParaRPr>
                    </a:p>
                  </a:txBody>
                  <a:tcPr marL="68591" marR="68591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Кампусный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 проект (СКУД)</a:t>
                      </a:r>
                    </a:p>
                  </a:txBody>
                  <a:tcPr marL="68591" marR="68591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031331"/>
                  </a:ext>
                </a:extLst>
              </a:tr>
              <a:tr h="370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Поступление Онлайн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91" marR="68591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Microsoft Office365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Calibri" panose="020F0502020204030204" pitchFamily="34" charset="0"/>
                        <a:sym typeface="Calibri" panose="020F0502020204030204" pitchFamily="34" charset="0"/>
                      </a:endParaRPr>
                    </a:p>
                  </a:txBody>
                  <a:tcPr marL="68591" marR="68591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1С</a:t>
                      </a: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: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Аналитика</a:t>
                      </a:r>
                      <a:endParaRPr kumimoji="0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Calibri" panose="020F0502020204030204" pitchFamily="34" charset="0"/>
                        <a:sym typeface="Calibri" panose="020F0502020204030204" pitchFamily="34" charset="0"/>
                      </a:endParaRPr>
                    </a:p>
                  </a:txBody>
                  <a:tcPr marL="68591" marR="68591" marT="34292" marB="3429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052802"/>
                  </a:ext>
                </a:extLst>
              </a:tr>
            </a:tbl>
          </a:graphicData>
        </a:graphic>
      </p:graphicFrame>
      <p:sp>
        <p:nvSpPr>
          <p:cNvPr id="22545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/>
          <a:p>
            <a:r>
              <a:rPr lang="ru-RU" altLang="ru-RU" dirty="0" smtClean="0"/>
              <a:t>Дорожная карта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/>
          <p:cNvGraphicFramePr>
            <a:graphicFrameLocks noGrp="1"/>
          </p:cNvGraphicFramePr>
          <p:nvPr/>
        </p:nvGraphicFramePr>
        <p:xfrm>
          <a:off x="327025" y="1195388"/>
          <a:ext cx="7921625" cy="3394075"/>
        </p:xfrm>
        <a:graphic>
          <a:graphicData uri="http://schemas.openxmlformats.org/drawingml/2006/table">
            <a:tbl>
              <a:tblPr firstRow="1" bandRow="1"/>
              <a:tblGrid>
                <a:gridCol w="792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14473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74" marR="68574" marT="34294" marB="34294">
                    <a:solidFill>
                      <a:srgbClr val="E9F7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9602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74" marR="68574" marT="34294" marB="3429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586" name="TextBox 10"/>
          <p:cNvSpPr txBox="1">
            <a:spLocks noChangeArrowheads="1"/>
          </p:cNvSpPr>
          <p:nvPr/>
        </p:nvSpPr>
        <p:spPr bwMode="auto">
          <a:xfrm>
            <a:off x="1203325" y="1216025"/>
            <a:ext cx="6032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200"/>
              <a:t>BACK</a:t>
            </a:r>
            <a:endParaRPr lang="ru-RU" altLang="ru-RU" sz="1200"/>
          </a:p>
        </p:txBody>
      </p:sp>
      <p:sp>
        <p:nvSpPr>
          <p:cNvPr id="24587" name="TextBox 14"/>
          <p:cNvSpPr txBox="1">
            <a:spLocks noChangeArrowheads="1"/>
          </p:cNvSpPr>
          <p:nvPr/>
        </p:nvSpPr>
        <p:spPr bwMode="auto">
          <a:xfrm>
            <a:off x="7532688" y="4206875"/>
            <a:ext cx="715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200"/>
              <a:t>FRONT</a:t>
            </a:r>
            <a:endParaRPr lang="ru-RU" altLang="ru-RU" sz="1200"/>
          </a:p>
        </p:txBody>
      </p:sp>
      <p:pic>
        <p:nvPicPr>
          <p:cNvPr id="2458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1276350"/>
            <a:ext cx="6669087" cy="338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9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Интеграция информационных систем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/>
          <a:p>
            <a:r>
              <a:rPr lang="ru-RU" altLang="ru-RU" dirty="0" smtClean="0"/>
              <a:t>Точки интеграции 1С</a:t>
            </a:r>
            <a:r>
              <a:rPr lang="en-US" altLang="ru-RU" dirty="0" smtClean="0"/>
              <a:t>:</a:t>
            </a:r>
            <a:r>
              <a:rPr lang="ru-RU" altLang="ru-RU" dirty="0" smtClean="0"/>
              <a:t>Университет</a:t>
            </a:r>
          </a:p>
        </p:txBody>
      </p:sp>
      <p:sp>
        <p:nvSpPr>
          <p:cNvPr id="26627" name="Google Shape;160;p11"/>
          <p:cNvSpPr txBox="1">
            <a:spLocks noChangeArrowheads="1"/>
          </p:cNvSpPr>
          <p:nvPr/>
        </p:nvSpPr>
        <p:spPr bwMode="auto">
          <a:xfrm>
            <a:off x="1439863" y="1384300"/>
            <a:ext cx="588645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9" tIns="34275" rIns="68569" bIns="34275"/>
          <a:lstStyle>
            <a:lvl1pPr>
              <a:spcBef>
                <a:spcPct val="35000"/>
              </a:spcBef>
              <a:buClr>
                <a:srgbClr val="00553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ts val="1600"/>
              <a:buFontTx/>
              <a:buNone/>
            </a:pPr>
            <a:endParaRPr lang="ru-RU" altLang="ru-RU" sz="1200">
              <a:solidFill>
                <a:srgbClr val="338DCD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graphicFrame>
        <p:nvGraphicFramePr>
          <p:cNvPr id="162" name="Google Shape;162;p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757736"/>
              </p:ext>
            </p:extLst>
          </p:nvPr>
        </p:nvGraphicFramePr>
        <p:xfrm>
          <a:off x="250825" y="1400175"/>
          <a:ext cx="8497639" cy="2952839"/>
        </p:xfrm>
        <a:graphic>
          <a:graphicData uri="http://schemas.openxmlformats.org/drawingml/2006/table">
            <a:tbl>
              <a:tblPr/>
              <a:tblGrid>
                <a:gridCol w="1584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2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402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Решение</a:t>
                      </a:r>
                    </a:p>
                  </a:txBody>
                  <a:tcPr marL="68588" marR="68588" marT="34286" marB="342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7E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Описание</a:t>
                      </a:r>
                    </a:p>
                  </a:txBody>
                  <a:tcPr marL="68588" marR="68588" marT="34286" marB="342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7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232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637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1С: БГУ </a:t>
                      </a:r>
                    </a:p>
                  </a:txBody>
                  <a:tcPr marL="68588" marR="68588" marT="34286" marB="342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в 1С:БГУ 2.0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: сведения об обучающихся, договорах ПОУ, приказах.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Из 1С:БГУ 2.0</a:t>
                      </a:r>
                      <a:r>
                        <a:rPr kumimoji="0" lang="en-US" alt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:</a:t>
                      </a:r>
                      <a:r>
                        <a:rPr kumimoji="0" lang="ru-RU" alt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 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сведения об оплате обучения.</a:t>
                      </a:r>
                    </a:p>
                  </a:txBody>
                  <a:tcPr marL="68588" marR="68588" marT="34286" marB="342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232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637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1С:ЗКГУ КОРП</a:t>
                      </a:r>
                    </a:p>
                  </a:txBody>
                  <a:tcPr marL="68588" marR="68588" marT="34286" marB="342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Из 1С:ЗКГУ КОРП: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данные о сотрудниках, информация о трудовых отношениях в подразделениях университета.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8" marR="68588" marT="34286" marB="342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232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637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1С:ДГУ</a:t>
                      </a:r>
                    </a:p>
                  </a:txBody>
                  <a:tcPr marL="68588" marR="68588" marT="34286" marB="342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в </a:t>
                      </a:r>
                      <a:r>
                        <a:rPr kumimoji="0" lang="ru-RU" alt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1С:ДГУ: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приказы по контингенту обучающихся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4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Из </a:t>
                      </a:r>
                      <a:r>
                        <a:rPr kumimoji="0" lang="ru-RU" alt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1С:ДГУ: 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регистрационный номер и дата регистрации приказа</a:t>
                      </a:r>
                    </a:p>
                  </a:txBody>
                  <a:tcPr marL="68588" marR="68588" marT="34286" marB="3428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457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637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1С:ЗКГУ (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637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Ст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637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8" marR="68588" marT="34267" marB="342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в 1С:ЗКГУ КОРП 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(стипендия): сведения об обучающихся, приказах.</a:t>
                      </a:r>
                      <a:endParaRPr kumimoji="0" lang="ru-RU" alt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8" marR="68588" marT="34267" marB="342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194"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637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ЕПГУ (</a:t>
                      </a:r>
                      <a:r>
                        <a:rPr kumimoji="0" lang="ru-RU" alt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637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Суперсервис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637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8" marR="68588" marT="34267" marB="342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5000"/>
                        </a:spcBef>
                        <a:buClr>
                          <a:srgbClr val="00553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35000"/>
                        </a:spcBef>
                        <a:buClr>
                          <a:srgbClr val="008637"/>
                        </a:buClr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35000"/>
                        </a:spcBef>
                        <a:buClr>
                          <a:schemeClr val="bg2"/>
                        </a:buClr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35000"/>
                        </a:spcBef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35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Взаимодействие по API</a:t>
                      </a: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: выгрузка данных о ПК, конкурсные списки, приказы; загрузка заявлений поступающих, согласий на зачисление</a:t>
                      </a:r>
                    </a:p>
                  </a:txBody>
                  <a:tcPr marL="68588" marR="68588" marT="34267" marB="3426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2"/>
          <p:cNvSpPr>
            <a:spLocks noGrp="1" noChangeArrowheads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/>
          <a:p>
            <a:r>
              <a:rPr lang="ru-RU" altLang="ru-RU" dirty="0" smtClean="0"/>
              <a:t>1С</a:t>
            </a:r>
            <a:r>
              <a:rPr lang="en-US" altLang="ru-RU" dirty="0" smtClean="0"/>
              <a:t>:</a:t>
            </a:r>
            <a:r>
              <a:rPr lang="ru-RU" altLang="ru-RU" dirty="0" smtClean="0"/>
              <a:t>Университет. Доработки.</a:t>
            </a:r>
          </a:p>
        </p:txBody>
      </p:sp>
      <p:sp>
        <p:nvSpPr>
          <p:cNvPr id="28675" name="Google Shape;170;p35"/>
          <p:cNvSpPr txBox="1">
            <a:spLocks noChangeArrowheads="1"/>
          </p:cNvSpPr>
          <p:nvPr/>
        </p:nvSpPr>
        <p:spPr bwMode="auto">
          <a:xfrm>
            <a:off x="1439863" y="1384300"/>
            <a:ext cx="6303962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9" tIns="34275" rIns="68569" bIns="34275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buClr>
                <a:srgbClr val="000000"/>
              </a:buClr>
              <a:buSzPts val="1600"/>
            </a:pPr>
            <a:endParaRPr lang="ru-RU" altLang="ru-RU" sz="1200">
              <a:solidFill>
                <a:srgbClr val="338DCD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72" name="Google Shape;172;p35"/>
          <p:cNvSpPr txBox="1"/>
          <p:nvPr/>
        </p:nvSpPr>
        <p:spPr>
          <a:xfrm>
            <a:off x="250825" y="1781175"/>
            <a:ext cx="8642350" cy="2808288"/>
          </a:xfrm>
          <a:prstGeom prst="rect">
            <a:avLst/>
          </a:prstGeom>
          <a:noFill/>
          <a:ln>
            <a:noFill/>
          </a:ln>
        </p:spPr>
        <p:txBody>
          <a:bodyPr spcFirstLastPara="1" lIns="68569" tIns="34275" rIns="68569" bIns="34275">
            <a:normAutofit/>
          </a:bodyPr>
          <a:lstStyle/>
          <a:p>
            <a:pPr marL="285750" indent="-285750" algn="just">
              <a:lnSpc>
                <a:spcPct val="150000"/>
              </a:lnSpc>
              <a:buSzPts val="2400"/>
              <a:buFont typeface="Wingdings" panose="05000000000000000000" pitchFamily="2" charset="2"/>
              <a:buChar char="§"/>
              <a:defRPr/>
            </a:pPr>
            <a:r>
              <a:rPr lang="ru-RU" sz="1600" dirty="0">
                <a:latin typeface="+mn-lt"/>
              </a:rPr>
              <a:t>Гибкая настройка прав доступа </a:t>
            </a:r>
          </a:p>
          <a:p>
            <a:pPr marL="285750" indent="-285750" algn="just">
              <a:lnSpc>
                <a:spcPct val="150000"/>
              </a:lnSpc>
              <a:buSzPts val="2400"/>
              <a:buFont typeface="Wingdings" panose="05000000000000000000" pitchFamily="2" charset="2"/>
              <a:buChar char="§"/>
              <a:defRPr/>
            </a:pPr>
            <a:r>
              <a:rPr lang="ru-RU" sz="1600" dirty="0">
                <a:latin typeface="+mn-lt"/>
              </a:rPr>
              <a:t>Выгрузка </a:t>
            </a:r>
            <a:r>
              <a:rPr lang="ru-RU" sz="1600" dirty="0">
                <a:solidFill>
                  <a:srgbClr val="008637"/>
                </a:solidFill>
                <a:latin typeface="+mn-lt"/>
              </a:rPr>
              <a:t>ФИС ФРДО </a:t>
            </a:r>
            <a:r>
              <a:rPr lang="ru-RU" sz="1600" dirty="0">
                <a:latin typeface="+mn-lt"/>
              </a:rPr>
              <a:t>по </a:t>
            </a:r>
            <a:r>
              <a:rPr lang="ru-RU" sz="1600" dirty="0">
                <a:solidFill>
                  <a:srgbClr val="008637"/>
                </a:solidFill>
                <a:latin typeface="+mn-lt"/>
              </a:rPr>
              <a:t>ДПО</a:t>
            </a:r>
            <a:r>
              <a:rPr lang="ru-RU" sz="1600" dirty="0">
                <a:latin typeface="+mn-lt"/>
              </a:rPr>
              <a:t> и </a:t>
            </a:r>
            <a:r>
              <a:rPr lang="ru-RU" sz="1600" dirty="0">
                <a:solidFill>
                  <a:srgbClr val="008637"/>
                </a:solidFill>
                <a:latin typeface="+mn-lt"/>
              </a:rPr>
              <a:t>ПО</a:t>
            </a:r>
            <a:endParaRPr sz="1600" dirty="0">
              <a:solidFill>
                <a:srgbClr val="008637"/>
              </a:solidFill>
              <a:latin typeface="+mn-lt"/>
            </a:endParaRPr>
          </a:p>
          <a:p>
            <a:pPr marL="285750" indent="-285750" algn="just">
              <a:lnSpc>
                <a:spcPct val="150000"/>
              </a:lnSpc>
              <a:buSzPts val="2400"/>
              <a:buFont typeface="Wingdings" panose="05000000000000000000" pitchFamily="2" charset="2"/>
              <a:buChar char="§"/>
              <a:defRPr/>
            </a:pPr>
            <a:r>
              <a:rPr lang="ru-RU" sz="1600" dirty="0">
                <a:latin typeface="+mn-lt"/>
              </a:rPr>
              <a:t>Формирование документации для приемной комиссии</a:t>
            </a:r>
            <a:endParaRPr sz="1600" dirty="0">
              <a:latin typeface="+mn-lt"/>
            </a:endParaRPr>
          </a:p>
          <a:p>
            <a:pPr marL="285750" indent="-285750" algn="just">
              <a:lnSpc>
                <a:spcPct val="150000"/>
              </a:lnSpc>
              <a:buSzPts val="2400"/>
              <a:buFont typeface="Wingdings" panose="05000000000000000000" pitchFamily="2" charset="2"/>
              <a:buChar char="§"/>
              <a:defRPr/>
            </a:pPr>
            <a:r>
              <a:rPr lang="ru-RU" sz="1600" dirty="0">
                <a:latin typeface="+mn-lt"/>
              </a:rPr>
              <a:t>Формирование, хранение и печать справок</a:t>
            </a:r>
          </a:p>
          <a:p>
            <a:pPr marL="285750" indent="-285750" algn="just">
              <a:lnSpc>
                <a:spcPct val="150000"/>
              </a:lnSpc>
              <a:buSzPts val="2400"/>
              <a:buFont typeface="Wingdings" panose="05000000000000000000" pitchFamily="2" charset="2"/>
              <a:buChar char="§"/>
              <a:defRPr/>
            </a:pPr>
            <a:r>
              <a:rPr lang="ru-RU" sz="1600" dirty="0">
                <a:latin typeface="+mn-lt"/>
                <a:sym typeface="Calibri"/>
              </a:rPr>
              <a:t>Интеграция с </a:t>
            </a:r>
            <a:r>
              <a:rPr lang="ru-RU" sz="1600" dirty="0">
                <a:solidFill>
                  <a:srgbClr val="008637"/>
                </a:solidFill>
                <a:latin typeface="+mn-lt"/>
                <a:sym typeface="Calibri"/>
              </a:rPr>
              <a:t>«</a:t>
            </a:r>
            <a:r>
              <a:rPr lang="ru-RU" sz="1600" dirty="0" err="1">
                <a:solidFill>
                  <a:srgbClr val="008637"/>
                </a:solidFill>
                <a:latin typeface="+mn-lt"/>
                <a:sym typeface="Calibri"/>
              </a:rPr>
              <a:t>СуперСервисом</a:t>
            </a:r>
            <a:r>
              <a:rPr lang="ru-RU" sz="1600" dirty="0">
                <a:solidFill>
                  <a:srgbClr val="008637"/>
                </a:solidFill>
                <a:latin typeface="+mn-lt"/>
                <a:sym typeface="Calibri"/>
              </a:rPr>
              <a:t>»</a:t>
            </a:r>
            <a:endParaRPr sz="1600" dirty="0">
              <a:solidFill>
                <a:srgbClr val="008637"/>
              </a:solidFill>
              <a:latin typeface="+mn-lt"/>
              <a:sym typeface="Calibri"/>
            </a:endParaRPr>
          </a:p>
          <a:p>
            <a:pPr>
              <a:spcBef>
                <a:spcPts val="120"/>
              </a:spcBef>
              <a:buClr>
                <a:schemeClr val="dk1"/>
              </a:buClr>
              <a:buSzPts val="3200"/>
              <a:defRPr/>
            </a:pPr>
            <a:endParaRPr sz="2400" b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2"/>
          <p:cNvSpPr>
            <a:spLocks noGrp="1" noChangeArrowheads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/>
          <a:p>
            <a:r>
              <a:rPr lang="ru-RU" altLang="ru-RU" dirty="0" smtClean="0"/>
              <a:t>1С</a:t>
            </a:r>
            <a:r>
              <a:rPr lang="en-US" altLang="ru-RU" dirty="0" smtClean="0"/>
              <a:t>:</a:t>
            </a:r>
            <a:r>
              <a:rPr lang="ru-RU" altLang="ru-RU" dirty="0" smtClean="0"/>
              <a:t>ЗКГУ Стипендия</a:t>
            </a:r>
          </a:p>
        </p:txBody>
      </p:sp>
      <p:pic>
        <p:nvPicPr>
          <p:cNvPr id="30723" name="Рисунок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8448"/>
            <a:ext cx="61214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4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5110</TotalTime>
  <Words>3401</Words>
  <Application>Microsoft Office PowerPoint</Application>
  <PresentationFormat>Произвольный</PresentationFormat>
  <Paragraphs>357</Paragraphs>
  <Slides>20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 New</vt:lpstr>
      <vt:lpstr>Roboto</vt:lpstr>
      <vt:lpstr>Wingdings</vt:lpstr>
      <vt:lpstr>4_Оформление по умолчанию</vt:lpstr>
      <vt:lpstr>Комплексная автоматизация     в ЛГУ им. А.С. Пушкина  на платформе 1С:Предприятие</vt:lpstr>
      <vt:lpstr>О нас</vt:lpstr>
      <vt:lpstr>Информационные системы в 2019г.</vt:lpstr>
      <vt:lpstr>Чек лист </vt:lpstr>
      <vt:lpstr>Дорожная карта</vt:lpstr>
      <vt:lpstr>Интеграция информационных систем</vt:lpstr>
      <vt:lpstr>Точки интеграции 1С:Университет</vt:lpstr>
      <vt:lpstr>1С:Университет. Доработки.</vt:lpstr>
      <vt:lpstr>1С:ЗКГУ Стипендия</vt:lpstr>
      <vt:lpstr>1С:ЗКГУ. Доработки.</vt:lpstr>
      <vt:lpstr>1С:БГУ. Доработки.</vt:lpstr>
      <vt:lpstr>Портал вуза, почему Битрикс?</vt:lpstr>
      <vt:lpstr>Портал вуза (Битрикс)</vt:lpstr>
      <vt:lpstr>1С:Документооборот</vt:lpstr>
      <vt:lpstr>1С:Документооборот</vt:lpstr>
      <vt:lpstr>1С:Документооборот</vt:lpstr>
      <vt:lpstr>Результаты: портал вуза</vt:lpstr>
      <vt:lpstr>Результаты в цифрах 2021г.</vt:lpstr>
      <vt:lpstr>Результаты в цифрах 2021г</vt:lpstr>
      <vt:lpstr>СПАСИБО  ЗА ВНИМАНИЕ!</vt:lpstr>
    </vt:vector>
  </TitlesOfParts>
  <Company>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Fedotova_K</dc:creator>
  <cp:lastModifiedBy>admin</cp:lastModifiedBy>
  <cp:revision>179</cp:revision>
  <dcterms:created xsi:type="dcterms:W3CDTF">2020-11-11T06:55:55Z</dcterms:created>
  <dcterms:modified xsi:type="dcterms:W3CDTF">2022-01-10T18:18:47Z</dcterms:modified>
</cp:coreProperties>
</file>